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5" r:id="rId4"/>
    <p:sldId id="266" r:id="rId5"/>
    <p:sldId id="267" r:id="rId6"/>
    <p:sldId id="268" r:id="rId7"/>
    <p:sldId id="269" r:id="rId8"/>
    <p:sldId id="271" r:id="rId9"/>
    <p:sldId id="270" r:id="rId10"/>
    <p:sldId id="272" r:id="rId11"/>
    <p:sldId id="273" r:id="rId12"/>
    <p:sldId id="274" r:id="rId13"/>
    <p:sldId id="275" r:id="rId14"/>
    <p:sldId id="276" r:id="rId15"/>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63" autoAdjust="0"/>
    <p:restoredTop sz="94660"/>
  </p:normalViewPr>
  <p:slideViewPr>
    <p:cSldViewPr snapToGrid="0">
      <p:cViewPr varScale="1">
        <p:scale>
          <a:sx n="42" d="100"/>
          <a:sy n="42" d="100"/>
        </p:scale>
        <p:origin x="30"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2C284-F8B8-4FB4-8FEC-32C956F04E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621F592C-9D2F-4F2E-9585-BF9D34B17C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34FD65C3-97F3-43D1-A1FA-6F0BB2CB1F11}"/>
              </a:ext>
            </a:extLst>
          </p:cNvPr>
          <p:cNvSpPr>
            <a:spLocks noGrp="1"/>
          </p:cNvSpPr>
          <p:nvPr>
            <p:ph type="dt" sz="half" idx="10"/>
          </p:nvPr>
        </p:nvSpPr>
        <p:spPr/>
        <p:txBody>
          <a:bodyPr/>
          <a:lstStyle/>
          <a:p>
            <a:fld id="{C0694C23-2E9C-4107-AF07-DE5AAA07BA43}" type="datetimeFigureOut">
              <a:rPr lang="id-ID" smtClean="0"/>
              <a:t>27/09/2020</a:t>
            </a:fld>
            <a:endParaRPr lang="id-ID"/>
          </a:p>
        </p:txBody>
      </p:sp>
      <p:sp>
        <p:nvSpPr>
          <p:cNvPr id="5" name="Footer Placeholder 4">
            <a:extLst>
              <a:ext uri="{FF2B5EF4-FFF2-40B4-BE49-F238E27FC236}">
                <a16:creationId xmlns:a16="http://schemas.microsoft.com/office/drawing/2014/main" id="{20176794-9B29-4099-BC70-D7C63ACAECF6}"/>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607BFC18-FDF1-474C-8B57-8DCCD188A44C}"/>
              </a:ext>
            </a:extLst>
          </p:cNvPr>
          <p:cNvSpPr>
            <a:spLocks noGrp="1"/>
          </p:cNvSpPr>
          <p:nvPr>
            <p:ph type="sldNum" sz="quarter" idx="12"/>
          </p:nvPr>
        </p:nvSpPr>
        <p:spPr/>
        <p:txBody>
          <a:bodyPr/>
          <a:lstStyle/>
          <a:p>
            <a:fld id="{0A23B01C-3672-4AB8-BE3A-239750591CB2}" type="slidenum">
              <a:rPr lang="id-ID" smtClean="0"/>
              <a:t>‹#›</a:t>
            </a:fld>
            <a:endParaRPr lang="id-ID"/>
          </a:p>
        </p:txBody>
      </p:sp>
    </p:spTree>
    <p:extLst>
      <p:ext uri="{BB962C8B-B14F-4D97-AF65-F5344CB8AC3E}">
        <p14:creationId xmlns:p14="http://schemas.microsoft.com/office/powerpoint/2010/main" val="4252696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EE624-FE85-49FD-82DB-8E81AAEE3EAB}"/>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58CAF54C-FF1A-431B-AFAF-6DAEED2F37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D1FA1D0C-EEB7-43D6-9CD7-1A0846AAB747}"/>
              </a:ext>
            </a:extLst>
          </p:cNvPr>
          <p:cNvSpPr>
            <a:spLocks noGrp="1"/>
          </p:cNvSpPr>
          <p:nvPr>
            <p:ph type="dt" sz="half" idx="10"/>
          </p:nvPr>
        </p:nvSpPr>
        <p:spPr/>
        <p:txBody>
          <a:bodyPr/>
          <a:lstStyle/>
          <a:p>
            <a:fld id="{C0694C23-2E9C-4107-AF07-DE5AAA07BA43}" type="datetimeFigureOut">
              <a:rPr lang="id-ID" smtClean="0"/>
              <a:t>27/09/2020</a:t>
            </a:fld>
            <a:endParaRPr lang="id-ID"/>
          </a:p>
        </p:txBody>
      </p:sp>
      <p:sp>
        <p:nvSpPr>
          <p:cNvPr id="5" name="Footer Placeholder 4">
            <a:extLst>
              <a:ext uri="{FF2B5EF4-FFF2-40B4-BE49-F238E27FC236}">
                <a16:creationId xmlns:a16="http://schemas.microsoft.com/office/drawing/2014/main" id="{F6617B2B-53CE-4567-AD84-844E853FBF6C}"/>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471D80AF-02DA-4B3E-95C2-0F6DD7DAEA0C}"/>
              </a:ext>
            </a:extLst>
          </p:cNvPr>
          <p:cNvSpPr>
            <a:spLocks noGrp="1"/>
          </p:cNvSpPr>
          <p:nvPr>
            <p:ph type="sldNum" sz="quarter" idx="12"/>
          </p:nvPr>
        </p:nvSpPr>
        <p:spPr/>
        <p:txBody>
          <a:bodyPr/>
          <a:lstStyle/>
          <a:p>
            <a:fld id="{0A23B01C-3672-4AB8-BE3A-239750591CB2}" type="slidenum">
              <a:rPr lang="id-ID" smtClean="0"/>
              <a:t>‹#›</a:t>
            </a:fld>
            <a:endParaRPr lang="id-ID"/>
          </a:p>
        </p:txBody>
      </p:sp>
    </p:spTree>
    <p:extLst>
      <p:ext uri="{BB962C8B-B14F-4D97-AF65-F5344CB8AC3E}">
        <p14:creationId xmlns:p14="http://schemas.microsoft.com/office/powerpoint/2010/main" val="656800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31AD67-3857-4F86-A045-874FC42F9436}"/>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80138E01-6300-413A-A257-0F913595D6DE}"/>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14FCC5FE-B8F8-49E0-8ADB-2ABDF42052CA}"/>
              </a:ext>
            </a:extLst>
          </p:cNvPr>
          <p:cNvSpPr>
            <a:spLocks noGrp="1"/>
          </p:cNvSpPr>
          <p:nvPr>
            <p:ph type="dt" sz="half" idx="10"/>
          </p:nvPr>
        </p:nvSpPr>
        <p:spPr/>
        <p:txBody>
          <a:bodyPr/>
          <a:lstStyle/>
          <a:p>
            <a:fld id="{C0694C23-2E9C-4107-AF07-DE5AAA07BA43}" type="datetimeFigureOut">
              <a:rPr lang="id-ID" smtClean="0"/>
              <a:t>27/09/2020</a:t>
            </a:fld>
            <a:endParaRPr lang="id-ID"/>
          </a:p>
        </p:txBody>
      </p:sp>
      <p:sp>
        <p:nvSpPr>
          <p:cNvPr id="5" name="Footer Placeholder 4">
            <a:extLst>
              <a:ext uri="{FF2B5EF4-FFF2-40B4-BE49-F238E27FC236}">
                <a16:creationId xmlns:a16="http://schemas.microsoft.com/office/drawing/2014/main" id="{9597DFEA-E555-4C1B-AA96-B22B0C39F9E6}"/>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2AEC82E7-C0C1-4CA1-B1C3-B1AF51B2E1BE}"/>
              </a:ext>
            </a:extLst>
          </p:cNvPr>
          <p:cNvSpPr>
            <a:spLocks noGrp="1"/>
          </p:cNvSpPr>
          <p:nvPr>
            <p:ph type="sldNum" sz="quarter" idx="12"/>
          </p:nvPr>
        </p:nvSpPr>
        <p:spPr/>
        <p:txBody>
          <a:bodyPr/>
          <a:lstStyle/>
          <a:p>
            <a:fld id="{0A23B01C-3672-4AB8-BE3A-239750591CB2}" type="slidenum">
              <a:rPr lang="id-ID" smtClean="0"/>
              <a:t>‹#›</a:t>
            </a:fld>
            <a:endParaRPr lang="id-ID"/>
          </a:p>
        </p:txBody>
      </p:sp>
    </p:spTree>
    <p:extLst>
      <p:ext uri="{BB962C8B-B14F-4D97-AF65-F5344CB8AC3E}">
        <p14:creationId xmlns:p14="http://schemas.microsoft.com/office/powerpoint/2010/main" val="4024135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123A-4B0F-4F7B-8BD0-C4C9AB267E5B}"/>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AC059F78-4B41-458A-A15A-184CFC88DC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9A3A3A78-DF43-4D57-A2EC-94B01294EBC9}"/>
              </a:ext>
            </a:extLst>
          </p:cNvPr>
          <p:cNvSpPr>
            <a:spLocks noGrp="1"/>
          </p:cNvSpPr>
          <p:nvPr>
            <p:ph type="dt" sz="half" idx="10"/>
          </p:nvPr>
        </p:nvSpPr>
        <p:spPr/>
        <p:txBody>
          <a:bodyPr/>
          <a:lstStyle/>
          <a:p>
            <a:fld id="{C0694C23-2E9C-4107-AF07-DE5AAA07BA43}" type="datetimeFigureOut">
              <a:rPr lang="id-ID" smtClean="0"/>
              <a:t>27/09/2020</a:t>
            </a:fld>
            <a:endParaRPr lang="id-ID"/>
          </a:p>
        </p:txBody>
      </p:sp>
      <p:sp>
        <p:nvSpPr>
          <p:cNvPr id="5" name="Footer Placeholder 4">
            <a:extLst>
              <a:ext uri="{FF2B5EF4-FFF2-40B4-BE49-F238E27FC236}">
                <a16:creationId xmlns:a16="http://schemas.microsoft.com/office/drawing/2014/main" id="{FEF42EDA-7037-4528-A50C-1979E53A6D67}"/>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7C44093D-97DB-487B-B308-DA86A94B3EE0}"/>
              </a:ext>
            </a:extLst>
          </p:cNvPr>
          <p:cNvSpPr>
            <a:spLocks noGrp="1"/>
          </p:cNvSpPr>
          <p:nvPr>
            <p:ph type="sldNum" sz="quarter" idx="12"/>
          </p:nvPr>
        </p:nvSpPr>
        <p:spPr/>
        <p:txBody>
          <a:bodyPr/>
          <a:lstStyle/>
          <a:p>
            <a:fld id="{0A23B01C-3672-4AB8-BE3A-239750591CB2}" type="slidenum">
              <a:rPr lang="id-ID" smtClean="0"/>
              <a:t>‹#›</a:t>
            </a:fld>
            <a:endParaRPr lang="id-ID"/>
          </a:p>
        </p:txBody>
      </p:sp>
    </p:spTree>
    <p:extLst>
      <p:ext uri="{BB962C8B-B14F-4D97-AF65-F5344CB8AC3E}">
        <p14:creationId xmlns:p14="http://schemas.microsoft.com/office/powerpoint/2010/main" val="251906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A8D81-14C4-4B2C-B6E9-8C830DBBB9A5}"/>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AA33ED75-538B-4CCC-B514-9CABB4998058}"/>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3037F4-B217-41A4-8F2E-A7681E227171}"/>
              </a:ext>
            </a:extLst>
          </p:cNvPr>
          <p:cNvSpPr>
            <a:spLocks noGrp="1"/>
          </p:cNvSpPr>
          <p:nvPr>
            <p:ph type="dt" sz="half" idx="10"/>
          </p:nvPr>
        </p:nvSpPr>
        <p:spPr/>
        <p:txBody>
          <a:bodyPr/>
          <a:lstStyle/>
          <a:p>
            <a:fld id="{C0694C23-2E9C-4107-AF07-DE5AAA07BA43}" type="datetimeFigureOut">
              <a:rPr lang="id-ID" smtClean="0"/>
              <a:t>27/09/2020</a:t>
            </a:fld>
            <a:endParaRPr lang="id-ID"/>
          </a:p>
        </p:txBody>
      </p:sp>
      <p:sp>
        <p:nvSpPr>
          <p:cNvPr id="5" name="Footer Placeholder 4">
            <a:extLst>
              <a:ext uri="{FF2B5EF4-FFF2-40B4-BE49-F238E27FC236}">
                <a16:creationId xmlns:a16="http://schemas.microsoft.com/office/drawing/2014/main" id="{7634A85A-D2FF-4D5D-90EA-329A1F0FC80C}"/>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7C19F888-0A18-40DE-AC0A-10EB96ADE0B7}"/>
              </a:ext>
            </a:extLst>
          </p:cNvPr>
          <p:cNvSpPr>
            <a:spLocks noGrp="1"/>
          </p:cNvSpPr>
          <p:nvPr>
            <p:ph type="sldNum" sz="quarter" idx="12"/>
          </p:nvPr>
        </p:nvSpPr>
        <p:spPr/>
        <p:txBody>
          <a:bodyPr/>
          <a:lstStyle/>
          <a:p>
            <a:fld id="{0A23B01C-3672-4AB8-BE3A-239750591CB2}" type="slidenum">
              <a:rPr lang="id-ID" smtClean="0"/>
              <a:t>‹#›</a:t>
            </a:fld>
            <a:endParaRPr lang="id-ID"/>
          </a:p>
        </p:txBody>
      </p:sp>
    </p:spTree>
    <p:extLst>
      <p:ext uri="{BB962C8B-B14F-4D97-AF65-F5344CB8AC3E}">
        <p14:creationId xmlns:p14="http://schemas.microsoft.com/office/powerpoint/2010/main" val="2191734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4A1D-065E-4A77-BE03-AB135FE56C46}"/>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8A425FFA-2FD1-4577-B294-E56EC8C48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87AF98DD-6CCA-4E11-9D50-145DE2CD12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2EA37160-9372-417E-858B-BF5C722DA29A}"/>
              </a:ext>
            </a:extLst>
          </p:cNvPr>
          <p:cNvSpPr>
            <a:spLocks noGrp="1"/>
          </p:cNvSpPr>
          <p:nvPr>
            <p:ph type="dt" sz="half" idx="10"/>
          </p:nvPr>
        </p:nvSpPr>
        <p:spPr/>
        <p:txBody>
          <a:bodyPr/>
          <a:lstStyle/>
          <a:p>
            <a:fld id="{C0694C23-2E9C-4107-AF07-DE5AAA07BA43}" type="datetimeFigureOut">
              <a:rPr lang="id-ID" smtClean="0"/>
              <a:t>27/09/2020</a:t>
            </a:fld>
            <a:endParaRPr lang="id-ID"/>
          </a:p>
        </p:txBody>
      </p:sp>
      <p:sp>
        <p:nvSpPr>
          <p:cNvPr id="6" name="Footer Placeholder 5">
            <a:extLst>
              <a:ext uri="{FF2B5EF4-FFF2-40B4-BE49-F238E27FC236}">
                <a16:creationId xmlns:a16="http://schemas.microsoft.com/office/drawing/2014/main" id="{DFF80DE2-2D85-4FB8-A30F-04A91C5184B7}"/>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D90A2048-25F7-4499-A72B-420988006071}"/>
              </a:ext>
            </a:extLst>
          </p:cNvPr>
          <p:cNvSpPr>
            <a:spLocks noGrp="1"/>
          </p:cNvSpPr>
          <p:nvPr>
            <p:ph type="sldNum" sz="quarter" idx="12"/>
          </p:nvPr>
        </p:nvSpPr>
        <p:spPr/>
        <p:txBody>
          <a:bodyPr/>
          <a:lstStyle/>
          <a:p>
            <a:fld id="{0A23B01C-3672-4AB8-BE3A-239750591CB2}" type="slidenum">
              <a:rPr lang="id-ID" smtClean="0"/>
              <a:t>‹#›</a:t>
            </a:fld>
            <a:endParaRPr lang="id-ID"/>
          </a:p>
        </p:txBody>
      </p:sp>
    </p:spTree>
    <p:extLst>
      <p:ext uri="{BB962C8B-B14F-4D97-AF65-F5344CB8AC3E}">
        <p14:creationId xmlns:p14="http://schemas.microsoft.com/office/powerpoint/2010/main" val="4151253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3789D-243E-495E-BEC4-57A5CBD62271}"/>
              </a:ext>
            </a:extLst>
          </p:cNvPr>
          <p:cNvSpPr>
            <a:spLocks noGrp="1"/>
          </p:cNvSpPr>
          <p:nvPr>
            <p:ph type="title"/>
          </p:nvPr>
        </p:nvSpPr>
        <p:spPr>
          <a:xfrm>
            <a:off x="839788" y="365127"/>
            <a:ext cx="105156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E08C874E-928A-46C0-9F79-FB0EF06DE24C}"/>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68FDD2-7F5C-419E-90B2-1C06B8B94C65}"/>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C316FEA5-6058-40AB-958B-887599BB6F9C}"/>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9BD534-31E0-41C3-9D7A-3A5B65E28F8E}"/>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145238DF-48F5-462C-A2B7-116EE0BE14DB}"/>
              </a:ext>
            </a:extLst>
          </p:cNvPr>
          <p:cNvSpPr>
            <a:spLocks noGrp="1"/>
          </p:cNvSpPr>
          <p:nvPr>
            <p:ph type="dt" sz="half" idx="10"/>
          </p:nvPr>
        </p:nvSpPr>
        <p:spPr/>
        <p:txBody>
          <a:bodyPr/>
          <a:lstStyle/>
          <a:p>
            <a:fld id="{C0694C23-2E9C-4107-AF07-DE5AAA07BA43}" type="datetimeFigureOut">
              <a:rPr lang="id-ID" smtClean="0"/>
              <a:t>27/09/2020</a:t>
            </a:fld>
            <a:endParaRPr lang="id-ID"/>
          </a:p>
        </p:txBody>
      </p:sp>
      <p:sp>
        <p:nvSpPr>
          <p:cNvPr id="8" name="Footer Placeholder 7">
            <a:extLst>
              <a:ext uri="{FF2B5EF4-FFF2-40B4-BE49-F238E27FC236}">
                <a16:creationId xmlns:a16="http://schemas.microsoft.com/office/drawing/2014/main" id="{E2065086-B6A2-43A4-99FB-20801E1581C0}"/>
              </a:ext>
            </a:extLst>
          </p:cNvPr>
          <p:cNvSpPr>
            <a:spLocks noGrp="1"/>
          </p:cNvSpPr>
          <p:nvPr>
            <p:ph type="ftr" sz="quarter" idx="11"/>
          </p:nvPr>
        </p:nvSpPr>
        <p:spPr/>
        <p:txBody>
          <a:bodyPr/>
          <a:lstStyle/>
          <a:p>
            <a:endParaRPr lang="id-ID"/>
          </a:p>
        </p:txBody>
      </p:sp>
      <p:sp>
        <p:nvSpPr>
          <p:cNvPr id="9" name="Slide Number Placeholder 8">
            <a:extLst>
              <a:ext uri="{FF2B5EF4-FFF2-40B4-BE49-F238E27FC236}">
                <a16:creationId xmlns:a16="http://schemas.microsoft.com/office/drawing/2014/main" id="{92A2B20A-9DF5-43C9-8C95-0C95FA9BC1D7}"/>
              </a:ext>
            </a:extLst>
          </p:cNvPr>
          <p:cNvSpPr>
            <a:spLocks noGrp="1"/>
          </p:cNvSpPr>
          <p:nvPr>
            <p:ph type="sldNum" sz="quarter" idx="12"/>
          </p:nvPr>
        </p:nvSpPr>
        <p:spPr/>
        <p:txBody>
          <a:bodyPr/>
          <a:lstStyle/>
          <a:p>
            <a:fld id="{0A23B01C-3672-4AB8-BE3A-239750591CB2}" type="slidenum">
              <a:rPr lang="id-ID" smtClean="0"/>
              <a:t>‹#›</a:t>
            </a:fld>
            <a:endParaRPr lang="id-ID"/>
          </a:p>
        </p:txBody>
      </p:sp>
    </p:spTree>
    <p:extLst>
      <p:ext uri="{BB962C8B-B14F-4D97-AF65-F5344CB8AC3E}">
        <p14:creationId xmlns:p14="http://schemas.microsoft.com/office/powerpoint/2010/main" val="2737808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30139-5CEB-422D-8E00-43D121CE3909}"/>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52DF3394-76DF-4548-98F9-CD0FBF97307B}"/>
              </a:ext>
            </a:extLst>
          </p:cNvPr>
          <p:cNvSpPr>
            <a:spLocks noGrp="1"/>
          </p:cNvSpPr>
          <p:nvPr>
            <p:ph type="dt" sz="half" idx="10"/>
          </p:nvPr>
        </p:nvSpPr>
        <p:spPr/>
        <p:txBody>
          <a:bodyPr/>
          <a:lstStyle/>
          <a:p>
            <a:fld id="{C0694C23-2E9C-4107-AF07-DE5AAA07BA43}" type="datetimeFigureOut">
              <a:rPr lang="id-ID" smtClean="0"/>
              <a:t>27/09/2020</a:t>
            </a:fld>
            <a:endParaRPr lang="id-ID"/>
          </a:p>
        </p:txBody>
      </p:sp>
      <p:sp>
        <p:nvSpPr>
          <p:cNvPr id="4" name="Footer Placeholder 3">
            <a:extLst>
              <a:ext uri="{FF2B5EF4-FFF2-40B4-BE49-F238E27FC236}">
                <a16:creationId xmlns:a16="http://schemas.microsoft.com/office/drawing/2014/main" id="{B56EDB20-7191-4C20-8921-39B055601266}"/>
              </a:ext>
            </a:extLst>
          </p:cNvPr>
          <p:cNvSpPr>
            <a:spLocks noGrp="1"/>
          </p:cNvSpPr>
          <p:nvPr>
            <p:ph type="ftr" sz="quarter" idx="11"/>
          </p:nvPr>
        </p:nvSpPr>
        <p:spPr/>
        <p:txBody>
          <a:bodyPr/>
          <a:lstStyle/>
          <a:p>
            <a:endParaRPr lang="id-ID"/>
          </a:p>
        </p:txBody>
      </p:sp>
      <p:sp>
        <p:nvSpPr>
          <p:cNvPr id="5" name="Slide Number Placeholder 4">
            <a:extLst>
              <a:ext uri="{FF2B5EF4-FFF2-40B4-BE49-F238E27FC236}">
                <a16:creationId xmlns:a16="http://schemas.microsoft.com/office/drawing/2014/main" id="{F4DE26B0-80D6-4C82-9CC8-A2795D720559}"/>
              </a:ext>
            </a:extLst>
          </p:cNvPr>
          <p:cNvSpPr>
            <a:spLocks noGrp="1"/>
          </p:cNvSpPr>
          <p:nvPr>
            <p:ph type="sldNum" sz="quarter" idx="12"/>
          </p:nvPr>
        </p:nvSpPr>
        <p:spPr/>
        <p:txBody>
          <a:bodyPr/>
          <a:lstStyle/>
          <a:p>
            <a:fld id="{0A23B01C-3672-4AB8-BE3A-239750591CB2}" type="slidenum">
              <a:rPr lang="id-ID" smtClean="0"/>
              <a:t>‹#›</a:t>
            </a:fld>
            <a:endParaRPr lang="id-ID"/>
          </a:p>
        </p:txBody>
      </p:sp>
    </p:spTree>
    <p:extLst>
      <p:ext uri="{BB962C8B-B14F-4D97-AF65-F5344CB8AC3E}">
        <p14:creationId xmlns:p14="http://schemas.microsoft.com/office/powerpoint/2010/main" val="3586956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F2B090-39ED-4710-9E03-7C820F493DDE}"/>
              </a:ext>
            </a:extLst>
          </p:cNvPr>
          <p:cNvSpPr>
            <a:spLocks noGrp="1"/>
          </p:cNvSpPr>
          <p:nvPr>
            <p:ph type="dt" sz="half" idx="10"/>
          </p:nvPr>
        </p:nvSpPr>
        <p:spPr/>
        <p:txBody>
          <a:bodyPr/>
          <a:lstStyle/>
          <a:p>
            <a:fld id="{C0694C23-2E9C-4107-AF07-DE5AAA07BA43}" type="datetimeFigureOut">
              <a:rPr lang="id-ID" smtClean="0"/>
              <a:t>27/09/2020</a:t>
            </a:fld>
            <a:endParaRPr lang="id-ID"/>
          </a:p>
        </p:txBody>
      </p:sp>
      <p:sp>
        <p:nvSpPr>
          <p:cNvPr id="3" name="Footer Placeholder 2">
            <a:extLst>
              <a:ext uri="{FF2B5EF4-FFF2-40B4-BE49-F238E27FC236}">
                <a16:creationId xmlns:a16="http://schemas.microsoft.com/office/drawing/2014/main" id="{72FF7A10-33E9-434C-B9F9-AB5A5146D455}"/>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611E583F-A62E-4F8E-8FCE-2E49D5845C60}"/>
              </a:ext>
            </a:extLst>
          </p:cNvPr>
          <p:cNvSpPr>
            <a:spLocks noGrp="1"/>
          </p:cNvSpPr>
          <p:nvPr>
            <p:ph type="sldNum" sz="quarter" idx="12"/>
          </p:nvPr>
        </p:nvSpPr>
        <p:spPr/>
        <p:txBody>
          <a:bodyPr/>
          <a:lstStyle/>
          <a:p>
            <a:fld id="{0A23B01C-3672-4AB8-BE3A-239750591CB2}" type="slidenum">
              <a:rPr lang="id-ID" smtClean="0"/>
              <a:t>‹#›</a:t>
            </a:fld>
            <a:endParaRPr lang="id-ID"/>
          </a:p>
        </p:txBody>
      </p:sp>
    </p:spTree>
    <p:extLst>
      <p:ext uri="{BB962C8B-B14F-4D97-AF65-F5344CB8AC3E}">
        <p14:creationId xmlns:p14="http://schemas.microsoft.com/office/powerpoint/2010/main" val="1307420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FBBED-95D0-4FEC-B758-27D804AC93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04FF9296-BDA6-47EC-99F1-422CF30C0C5B}"/>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D5C8D7C8-C1ED-426C-B790-146ABEAD3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F54F61-F2A6-4A55-A710-3EF649D7F845}"/>
              </a:ext>
            </a:extLst>
          </p:cNvPr>
          <p:cNvSpPr>
            <a:spLocks noGrp="1"/>
          </p:cNvSpPr>
          <p:nvPr>
            <p:ph type="dt" sz="half" idx="10"/>
          </p:nvPr>
        </p:nvSpPr>
        <p:spPr/>
        <p:txBody>
          <a:bodyPr/>
          <a:lstStyle/>
          <a:p>
            <a:fld id="{C0694C23-2E9C-4107-AF07-DE5AAA07BA43}" type="datetimeFigureOut">
              <a:rPr lang="id-ID" smtClean="0"/>
              <a:t>27/09/2020</a:t>
            </a:fld>
            <a:endParaRPr lang="id-ID"/>
          </a:p>
        </p:txBody>
      </p:sp>
      <p:sp>
        <p:nvSpPr>
          <p:cNvPr id="6" name="Footer Placeholder 5">
            <a:extLst>
              <a:ext uri="{FF2B5EF4-FFF2-40B4-BE49-F238E27FC236}">
                <a16:creationId xmlns:a16="http://schemas.microsoft.com/office/drawing/2014/main" id="{200CBE7D-BA2D-452B-8779-DAB08FD80169}"/>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A2047B28-3B55-4409-8FEC-E41A856FE7E1}"/>
              </a:ext>
            </a:extLst>
          </p:cNvPr>
          <p:cNvSpPr>
            <a:spLocks noGrp="1"/>
          </p:cNvSpPr>
          <p:nvPr>
            <p:ph type="sldNum" sz="quarter" idx="12"/>
          </p:nvPr>
        </p:nvSpPr>
        <p:spPr/>
        <p:txBody>
          <a:bodyPr/>
          <a:lstStyle/>
          <a:p>
            <a:fld id="{0A23B01C-3672-4AB8-BE3A-239750591CB2}" type="slidenum">
              <a:rPr lang="id-ID" smtClean="0"/>
              <a:t>‹#›</a:t>
            </a:fld>
            <a:endParaRPr lang="id-ID"/>
          </a:p>
        </p:txBody>
      </p:sp>
    </p:spTree>
    <p:extLst>
      <p:ext uri="{BB962C8B-B14F-4D97-AF65-F5344CB8AC3E}">
        <p14:creationId xmlns:p14="http://schemas.microsoft.com/office/powerpoint/2010/main" val="849972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05D63-5D90-48FE-B601-6B54FE18A9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1BB5E4A1-6AD8-49A7-A7F9-C94731AC9859}"/>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74E01813-44AA-4E91-8278-634403C17C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175FD2-F3CB-47A2-BC5E-06D23A29EA49}"/>
              </a:ext>
            </a:extLst>
          </p:cNvPr>
          <p:cNvSpPr>
            <a:spLocks noGrp="1"/>
          </p:cNvSpPr>
          <p:nvPr>
            <p:ph type="dt" sz="half" idx="10"/>
          </p:nvPr>
        </p:nvSpPr>
        <p:spPr/>
        <p:txBody>
          <a:bodyPr/>
          <a:lstStyle/>
          <a:p>
            <a:fld id="{C0694C23-2E9C-4107-AF07-DE5AAA07BA43}" type="datetimeFigureOut">
              <a:rPr lang="id-ID" smtClean="0"/>
              <a:t>27/09/2020</a:t>
            </a:fld>
            <a:endParaRPr lang="id-ID"/>
          </a:p>
        </p:txBody>
      </p:sp>
      <p:sp>
        <p:nvSpPr>
          <p:cNvPr id="6" name="Footer Placeholder 5">
            <a:extLst>
              <a:ext uri="{FF2B5EF4-FFF2-40B4-BE49-F238E27FC236}">
                <a16:creationId xmlns:a16="http://schemas.microsoft.com/office/drawing/2014/main" id="{5747A882-2521-48B3-97FC-034DDB312BAC}"/>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F46D3137-E5C0-48C4-9826-7B15B0B93C54}"/>
              </a:ext>
            </a:extLst>
          </p:cNvPr>
          <p:cNvSpPr>
            <a:spLocks noGrp="1"/>
          </p:cNvSpPr>
          <p:nvPr>
            <p:ph type="sldNum" sz="quarter" idx="12"/>
          </p:nvPr>
        </p:nvSpPr>
        <p:spPr/>
        <p:txBody>
          <a:bodyPr/>
          <a:lstStyle/>
          <a:p>
            <a:fld id="{0A23B01C-3672-4AB8-BE3A-239750591CB2}" type="slidenum">
              <a:rPr lang="id-ID" smtClean="0"/>
              <a:t>‹#›</a:t>
            </a:fld>
            <a:endParaRPr lang="id-ID"/>
          </a:p>
        </p:txBody>
      </p:sp>
    </p:spTree>
    <p:extLst>
      <p:ext uri="{BB962C8B-B14F-4D97-AF65-F5344CB8AC3E}">
        <p14:creationId xmlns:p14="http://schemas.microsoft.com/office/powerpoint/2010/main" val="1718108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9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A53341-54E2-4E18-8E09-BA12C2218367}"/>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A8F88771-73EC-4973-8314-F361273E03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5E55D8F8-87A6-4A67-8916-91C50B0BC3B9}"/>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694C23-2E9C-4107-AF07-DE5AAA07BA43}" type="datetimeFigureOut">
              <a:rPr lang="id-ID" smtClean="0"/>
              <a:t>27/09/2020</a:t>
            </a:fld>
            <a:endParaRPr lang="id-ID"/>
          </a:p>
        </p:txBody>
      </p:sp>
      <p:sp>
        <p:nvSpPr>
          <p:cNvPr id="5" name="Footer Placeholder 4">
            <a:extLst>
              <a:ext uri="{FF2B5EF4-FFF2-40B4-BE49-F238E27FC236}">
                <a16:creationId xmlns:a16="http://schemas.microsoft.com/office/drawing/2014/main" id="{1186F641-EBFD-4BFF-B649-F62CAFEEB67C}"/>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6CFACEA7-3B3A-4A55-97D6-A2FEB5A449B0}"/>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23B01C-3672-4AB8-BE3A-239750591CB2}" type="slidenum">
              <a:rPr lang="id-ID" smtClean="0"/>
              <a:t>‹#›</a:t>
            </a:fld>
            <a:endParaRPr lang="id-ID"/>
          </a:p>
        </p:txBody>
      </p:sp>
    </p:spTree>
    <p:extLst>
      <p:ext uri="{BB962C8B-B14F-4D97-AF65-F5344CB8AC3E}">
        <p14:creationId xmlns:p14="http://schemas.microsoft.com/office/powerpoint/2010/main" val="993195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results?search_query=%23y"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a:extLst>
              <a:ext uri="{FF2B5EF4-FFF2-40B4-BE49-F238E27FC236}">
                <a16:creationId xmlns:a16="http://schemas.microsoft.com/office/drawing/2014/main" id="{3098D7A2-9996-43F2-B26A-F31E40FFFF4B}"/>
              </a:ext>
            </a:extLst>
          </p:cNvPr>
          <p:cNvPicPr>
            <a:picLocks noChangeAspect="1"/>
          </p:cNvPicPr>
          <p:nvPr/>
        </p:nvPicPr>
        <p:blipFill rotWithShape="1">
          <a:blip r:embed="rId2"/>
          <a:srcRect t="20099" b="18600"/>
          <a:stretch/>
        </p:blipFill>
        <p:spPr>
          <a:xfrm>
            <a:off x="20" y="206071"/>
            <a:ext cx="12191980" cy="4801868"/>
          </a:xfrm>
          <a:prstGeom prst="rect">
            <a:avLst/>
          </a:prstGeom>
        </p:spPr>
      </p:pic>
      <p:pic>
        <p:nvPicPr>
          <p:cNvPr id="23" name="Picture 22">
            <a:extLst>
              <a:ext uri="{FF2B5EF4-FFF2-40B4-BE49-F238E27FC236}">
                <a16:creationId xmlns:a16="http://schemas.microsoft.com/office/drawing/2014/main" id="{D266A5D8-E184-4E8F-9001-D6F41E3974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20008" r="8214" b="59122"/>
          <a:stretch/>
        </p:blipFill>
        <p:spPr>
          <a:xfrm flipV="1">
            <a:off x="1" y="0"/>
            <a:ext cx="12191999" cy="1713062"/>
          </a:xfrm>
          <a:custGeom>
            <a:avLst/>
            <a:gdLst>
              <a:gd name="connsiteX0" fmla="*/ 0 w 12191999"/>
              <a:gd name="connsiteY0" fmla="*/ 1713062 h 1713062"/>
              <a:gd name="connsiteX1" fmla="*/ 12191999 w 12191999"/>
              <a:gd name="connsiteY1" fmla="*/ 1713062 h 1713062"/>
              <a:gd name="connsiteX2" fmla="*/ 12191999 w 12191999"/>
              <a:gd name="connsiteY2" fmla="*/ 0 h 1713062"/>
              <a:gd name="connsiteX3" fmla="*/ 0 w 12191999"/>
              <a:gd name="connsiteY3" fmla="*/ 0 h 1713062"/>
            </a:gdLst>
            <a:ahLst/>
            <a:cxnLst>
              <a:cxn ang="0">
                <a:pos x="connsiteX0" y="connsiteY0"/>
              </a:cxn>
              <a:cxn ang="0">
                <a:pos x="connsiteX1" y="connsiteY1"/>
              </a:cxn>
              <a:cxn ang="0">
                <a:pos x="connsiteX2" y="connsiteY2"/>
              </a:cxn>
              <a:cxn ang="0">
                <a:pos x="connsiteX3" y="connsiteY3"/>
              </a:cxn>
            </a:cxnLst>
            <a:rect l="l" t="t" r="r" b="b"/>
            <a:pathLst>
              <a:path w="12191999" h="1713062">
                <a:moveTo>
                  <a:pt x="0" y="1713062"/>
                </a:moveTo>
                <a:lnTo>
                  <a:pt x="12191999" y="1713062"/>
                </a:lnTo>
                <a:lnTo>
                  <a:pt x="12191999" y="0"/>
                </a:lnTo>
                <a:lnTo>
                  <a:pt x="0" y="0"/>
                </a:lnTo>
                <a:close/>
              </a:path>
            </a:pathLst>
          </a:custGeom>
        </p:spPr>
      </p:pic>
      <p:pic>
        <p:nvPicPr>
          <p:cNvPr id="25" name="Picture 24">
            <a:extLst>
              <a:ext uri="{FF2B5EF4-FFF2-40B4-BE49-F238E27FC236}">
                <a16:creationId xmlns:a16="http://schemas.microsoft.com/office/drawing/2014/main" id="{4EB1D02B-BBFA-4A97-A021-7816ECC34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1" r="8214" b="80325"/>
          <a:stretch/>
        </p:blipFill>
        <p:spPr>
          <a:xfrm flipV="1">
            <a:off x="1" y="3840845"/>
            <a:ext cx="12195047"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27" name="Rectangle 26">
            <a:extLst>
              <a:ext uri="{FF2B5EF4-FFF2-40B4-BE49-F238E27FC236}">
                <a16:creationId xmlns:a16="http://schemas.microsoft.com/office/drawing/2014/main" id="{BDD7BED2-CC5E-4866-AC0C-DCF928AF8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5390368"/>
            <a:ext cx="12188952" cy="14676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B9C265-99C5-4B74-BF40-1D321F9D49AB}"/>
              </a:ext>
            </a:extLst>
          </p:cNvPr>
          <p:cNvSpPr>
            <a:spLocks noGrp="1"/>
          </p:cNvSpPr>
          <p:nvPr>
            <p:ph type="ctrTitle"/>
          </p:nvPr>
        </p:nvSpPr>
        <p:spPr>
          <a:xfrm>
            <a:off x="804484" y="5566757"/>
            <a:ext cx="10592174" cy="805909"/>
          </a:xfrm>
        </p:spPr>
        <p:txBody>
          <a:bodyPr anchor="t">
            <a:normAutofit fontScale="90000"/>
          </a:bodyPr>
          <a:lstStyle/>
          <a:p>
            <a:pPr algn="l"/>
            <a:r>
              <a:rPr lang="id-ID" sz="1800" dirty="0">
                <a:solidFill>
                  <a:srgbClr val="000000"/>
                </a:solidFill>
              </a:rPr>
              <a:t>Mata Kuliah</a:t>
            </a:r>
            <a:br>
              <a:rPr lang="id-ID" sz="4000" dirty="0">
                <a:solidFill>
                  <a:srgbClr val="000000"/>
                </a:solidFill>
              </a:rPr>
            </a:br>
            <a:r>
              <a:rPr lang="id-ID" sz="4000" b="1" dirty="0">
                <a:solidFill>
                  <a:srgbClr val="000000"/>
                </a:solidFill>
              </a:rPr>
              <a:t>Bahasa dan Logaritma</a:t>
            </a:r>
          </a:p>
        </p:txBody>
      </p:sp>
      <p:sp>
        <p:nvSpPr>
          <p:cNvPr id="3" name="Subtitle 2">
            <a:extLst>
              <a:ext uri="{FF2B5EF4-FFF2-40B4-BE49-F238E27FC236}">
                <a16:creationId xmlns:a16="http://schemas.microsoft.com/office/drawing/2014/main" id="{96443699-CCD8-438E-8FC4-F8C3BAECAA8D}"/>
              </a:ext>
            </a:extLst>
          </p:cNvPr>
          <p:cNvSpPr>
            <a:spLocks noGrp="1"/>
          </p:cNvSpPr>
          <p:nvPr>
            <p:ph type="subTitle" idx="1"/>
          </p:nvPr>
        </p:nvSpPr>
        <p:spPr>
          <a:xfrm>
            <a:off x="804788" y="5082381"/>
            <a:ext cx="9416898" cy="484374"/>
          </a:xfrm>
        </p:spPr>
        <p:txBody>
          <a:bodyPr anchor="b">
            <a:normAutofit/>
          </a:bodyPr>
          <a:lstStyle/>
          <a:p>
            <a:pPr algn="l"/>
            <a:r>
              <a:rPr lang="id-ID" sz="1800" dirty="0">
                <a:solidFill>
                  <a:srgbClr val="000000"/>
                </a:solidFill>
                <a:latin typeface="Times New Roman" panose="02020603050405020304" pitchFamily="18" charset="0"/>
                <a:cs typeface="Times New Roman" panose="02020603050405020304" pitchFamily="18" charset="0"/>
              </a:rPr>
              <a:t>TUGAS I</a:t>
            </a:r>
          </a:p>
        </p:txBody>
      </p:sp>
    </p:spTree>
    <p:extLst>
      <p:ext uri="{BB962C8B-B14F-4D97-AF65-F5344CB8AC3E}">
        <p14:creationId xmlns:p14="http://schemas.microsoft.com/office/powerpoint/2010/main" val="2122311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E8BD72-D2FA-4DF5-B2FD-54776C5A68F3}"/>
              </a:ext>
            </a:extLst>
          </p:cNvPr>
          <p:cNvPicPr>
            <a:picLocks noChangeAspect="1"/>
          </p:cNvPicPr>
          <p:nvPr/>
        </p:nvPicPr>
        <p:blipFill rotWithShape="1">
          <a:blip r:embed="rId2"/>
          <a:srcRect l="2534" t="3761" r="48716" b="3401"/>
          <a:stretch/>
        </p:blipFill>
        <p:spPr>
          <a:xfrm>
            <a:off x="308919" y="259493"/>
            <a:ext cx="5943600" cy="6363730"/>
          </a:xfrm>
          <a:prstGeom prst="rect">
            <a:avLst/>
          </a:prstGeom>
          <a:ln>
            <a:solidFill>
              <a:schemeClr val="tx1"/>
            </a:solidFill>
          </a:ln>
        </p:spPr>
      </p:pic>
      <p:sp>
        <p:nvSpPr>
          <p:cNvPr id="6" name="TextBox 5">
            <a:extLst>
              <a:ext uri="{FF2B5EF4-FFF2-40B4-BE49-F238E27FC236}">
                <a16:creationId xmlns:a16="http://schemas.microsoft.com/office/drawing/2014/main" id="{40FC113B-5760-438C-9B26-7FA491DB2C82}"/>
              </a:ext>
            </a:extLst>
          </p:cNvPr>
          <p:cNvSpPr txBox="1"/>
          <p:nvPr/>
        </p:nvSpPr>
        <p:spPr>
          <a:xfrm>
            <a:off x="6512011" y="321276"/>
            <a:ext cx="5016843" cy="5078313"/>
          </a:xfrm>
          <a:prstGeom prst="rect">
            <a:avLst/>
          </a:prstGeom>
          <a:noFill/>
          <a:ln w="38100">
            <a:solidFill>
              <a:schemeClr val="tx1"/>
            </a:solidFill>
          </a:ln>
        </p:spPr>
        <p:txBody>
          <a:bodyPr wrap="square" rtlCol="0">
            <a:spAutoFit/>
          </a:bodyPr>
          <a:lstStyle/>
          <a:p>
            <a:r>
              <a:rPr lang="en-GB" dirty="0" err="1"/>
              <a:t>Menghitung</a:t>
            </a:r>
            <a:r>
              <a:rPr lang="en-GB" dirty="0"/>
              <a:t> </a:t>
            </a:r>
            <a:r>
              <a:rPr lang="en-GB" dirty="0" err="1"/>
              <a:t>bilangan</a:t>
            </a:r>
            <a:r>
              <a:rPr lang="en-GB" dirty="0"/>
              <a:t> phi </a:t>
            </a:r>
            <a:r>
              <a:rPr lang="en-GB" dirty="0" err="1"/>
              <a:t>dengan</a:t>
            </a:r>
            <a:r>
              <a:rPr lang="en-GB" dirty="0"/>
              <a:t> </a:t>
            </a:r>
            <a:r>
              <a:rPr lang="en-GB" dirty="0" err="1"/>
              <a:t>algoritma</a:t>
            </a:r>
            <a:r>
              <a:rPr lang="en-GB" dirty="0"/>
              <a:t> pada Phyton 3.8.5</a:t>
            </a:r>
          </a:p>
          <a:p>
            <a:r>
              <a:rPr lang="en-GB" dirty="0" err="1"/>
              <a:t>Diketahui</a:t>
            </a:r>
            <a:r>
              <a:rPr lang="en-GB" dirty="0"/>
              <a:t>:</a:t>
            </a:r>
          </a:p>
          <a:p>
            <a:r>
              <a:rPr lang="en-GB" dirty="0"/>
              <a:t>Input. </a:t>
            </a:r>
          </a:p>
          <a:p>
            <a:pPr lvl="1"/>
            <a:r>
              <a:rPr lang="en-GB" dirty="0"/>
              <a:t>Phi= 3.14</a:t>
            </a:r>
          </a:p>
          <a:p>
            <a:pPr lvl="1"/>
            <a:r>
              <a:rPr lang="en-GB" dirty="0"/>
              <a:t>R= 47</a:t>
            </a:r>
          </a:p>
          <a:p>
            <a:pPr lvl="1"/>
            <a:r>
              <a:rPr lang="en-GB" dirty="0"/>
              <a:t>t= 52</a:t>
            </a:r>
          </a:p>
          <a:p>
            <a:pPr lvl="1"/>
            <a:r>
              <a:rPr lang="en-GB" dirty="0"/>
              <a:t>L=  Phi*r*r</a:t>
            </a:r>
          </a:p>
          <a:p>
            <a:pPr lvl="1"/>
            <a:r>
              <a:rPr lang="en-GB" dirty="0"/>
              <a:t>K= Phi*2*r</a:t>
            </a:r>
          </a:p>
          <a:p>
            <a:pPr lvl="1"/>
            <a:r>
              <a:rPr lang="en-GB" dirty="0"/>
              <a:t>D= K/Phi</a:t>
            </a:r>
          </a:p>
          <a:p>
            <a:pPr lvl="1"/>
            <a:r>
              <a:rPr lang="en-GB" dirty="0"/>
              <a:t>V= L*t</a:t>
            </a:r>
          </a:p>
          <a:p>
            <a:r>
              <a:rPr lang="en-GB" dirty="0"/>
              <a:t>Print( L*2</a:t>
            </a:r>
          </a:p>
          <a:p>
            <a:r>
              <a:rPr lang="en-GB" dirty="0"/>
              <a:t>=13872.52</a:t>
            </a:r>
          </a:p>
          <a:p>
            <a:r>
              <a:rPr lang="en-GB" dirty="0"/>
              <a:t>Print(D</a:t>
            </a:r>
          </a:p>
          <a:p>
            <a:r>
              <a:rPr lang="en-GB" dirty="0"/>
              <a:t>=94.0</a:t>
            </a:r>
          </a:p>
          <a:p>
            <a:r>
              <a:rPr lang="en-GB" dirty="0"/>
              <a:t>Print(K*t*1/3</a:t>
            </a:r>
          </a:p>
          <a:p>
            <a:r>
              <a:rPr lang="en-GB" dirty="0"/>
              <a:t>=5116.1066666666675</a:t>
            </a:r>
          </a:p>
          <a:p>
            <a:r>
              <a:rPr lang="en-GB" dirty="0"/>
              <a:t>Out. end/n</a:t>
            </a:r>
          </a:p>
        </p:txBody>
      </p:sp>
    </p:spTree>
    <p:extLst>
      <p:ext uri="{BB962C8B-B14F-4D97-AF65-F5344CB8AC3E}">
        <p14:creationId xmlns:p14="http://schemas.microsoft.com/office/powerpoint/2010/main" val="33078775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AFFA4E0-4791-49BF-901E-1EA0747BC528}"/>
              </a:ext>
            </a:extLst>
          </p:cNvPr>
          <p:cNvSpPr txBox="1"/>
          <p:nvPr/>
        </p:nvSpPr>
        <p:spPr>
          <a:xfrm>
            <a:off x="466467" y="494270"/>
            <a:ext cx="4673943" cy="5355312"/>
          </a:xfrm>
          <a:prstGeom prst="rect">
            <a:avLst/>
          </a:prstGeom>
          <a:noFill/>
          <a:ln>
            <a:solidFill>
              <a:schemeClr val="tx1"/>
            </a:solidFill>
          </a:ln>
        </p:spPr>
        <p:txBody>
          <a:bodyPr wrap="square">
            <a:spAutoFit/>
          </a:bodyPr>
          <a:lstStyle/>
          <a:p>
            <a:r>
              <a:rPr lang="id-ID" b="0" i="0" dirty="0">
                <a:solidFill>
                  <a:srgbClr val="030303"/>
                </a:solidFill>
                <a:effectLst/>
                <a:latin typeface="Roboto"/>
              </a:rPr>
              <a:t># y = 2x -4 </a:t>
            </a:r>
          </a:p>
          <a:p>
            <a:r>
              <a:rPr lang="id-ID" b="0" i="0" dirty="0">
                <a:solidFill>
                  <a:srgbClr val="030303"/>
                </a:solidFill>
                <a:effectLst/>
                <a:latin typeface="Roboto"/>
              </a:rPr>
              <a:t># xmin -2, xmax = 5, iter 0.02 </a:t>
            </a:r>
          </a:p>
          <a:p>
            <a:endParaRPr lang="id-ID" dirty="0">
              <a:solidFill>
                <a:srgbClr val="030303"/>
              </a:solidFill>
              <a:latin typeface="Roboto"/>
            </a:endParaRPr>
          </a:p>
          <a:p>
            <a:r>
              <a:rPr lang="id-ID" b="0" i="0" dirty="0">
                <a:solidFill>
                  <a:srgbClr val="030303"/>
                </a:solidFill>
                <a:effectLst/>
                <a:latin typeface="Roboto"/>
              </a:rPr>
              <a:t>import numpy as np </a:t>
            </a:r>
          </a:p>
          <a:p>
            <a:r>
              <a:rPr lang="id-ID" b="0" i="0" dirty="0">
                <a:solidFill>
                  <a:srgbClr val="030303"/>
                </a:solidFill>
                <a:effectLst/>
                <a:latin typeface="Roboto"/>
              </a:rPr>
              <a:t>import matplotlib.pyplot as plt </a:t>
            </a:r>
          </a:p>
          <a:p>
            <a:endParaRPr lang="id-ID" dirty="0">
              <a:solidFill>
                <a:srgbClr val="030303"/>
              </a:solidFill>
              <a:latin typeface="Roboto"/>
            </a:endParaRPr>
          </a:p>
          <a:p>
            <a:r>
              <a:rPr lang="id-ID" b="0" i="0" dirty="0">
                <a:solidFill>
                  <a:srgbClr val="030303"/>
                </a:solidFill>
                <a:effectLst/>
                <a:latin typeface="Roboto"/>
              </a:rPr>
              <a:t>xmin = 0 </a:t>
            </a:r>
          </a:p>
          <a:p>
            <a:r>
              <a:rPr lang="id-ID" b="0" i="0" dirty="0">
                <a:solidFill>
                  <a:srgbClr val="030303"/>
                </a:solidFill>
                <a:effectLst/>
                <a:latin typeface="Roboto"/>
              </a:rPr>
              <a:t>xmax = 2*np.pi </a:t>
            </a:r>
          </a:p>
          <a:p>
            <a:r>
              <a:rPr lang="id-ID" b="0" i="0" dirty="0">
                <a:solidFill>
                  <a:srgbClr val="030303"/>
                </a:solidFill>
                <a:effectLst/>
                <a:latin typeface="Roboto"/>
              </a:rPr>
              <a:t>itr = 0.1 </a:t>
            </a:r>
          </a:p>
          <a:p>
            <a:endParaRPr lang="id-ID" dirty="0">
              <a:solidFill>
                <a:srgbClr val="030303"/>
              </a:solidFill>
              <a:latin typeface="Roboto"/>
            </a:endParaRPr>
          </a:p>
          <a:p>
            <a:r>
              <a:rPr lang="id-ID" b="0" i="0" dirty="0">
                <a:solidFill>
                  <a:srgbClr val="030303"/>
                </a:solidFill>
                <a:effectLst/>
                <a:latin typeface="Roboto"/>
              </a:rPr>
              <a:t>x = np.arange(xmin,xmax,itr) </a:t>
            </a:r>
          </a:p>
          <a:p>
            <a:r>
              <a:rPr lang="id-ID" b="0" i="0" dirty="0">
                <a:solidFill>
                  <a:srgbClr val="030303"/>
                </a:solidFill>
                <a:effectLst/>
                <a:latin typeface="Roboto"/>
              </a:rPr>
              <a:t>print(x) </a:t>
            </a:r>
          </a:p>
          <a:p>
            <a:r>
              <a:rPr lang="id-ID" b="0" i="0" dirty="0">
                <a:effectLst/>
                <a:latin typeface="Roboto"/>
                <a:hlinkClick r:id="rId2"/>
              </a:rPr>
              <a:t>#y</a:t>
            </a:r>
            <a:r>
              <a:rPr lang="id-ID" b="0" i="0" dirty="0">
                <a:solidFill>
                  <a:srgbClr val="030303"/>
                </a:solidFill>
                <a:effectLst/>
                <a:latin typeface="Roboto"/>
              </a:rPr>
              <a:t> = 2*x-4 </a:t>
            </a:r>
          </a:p>
          <a:p>
            <a:r>
              <a:rPr lang="id-ID" b="0" i="0" dirty="0">
                <a:solidFill>
                  <a:srgbClr val="030303"/>
                </a:solidFill>
                <a:effectLst/>
                <a:latin typeface="Roboto"/>
              </a:rPr>
              <a:t>y = 2*np.sin(x-np.pi/4) </a:t>
            </a:r>
          </a:p>
          <a:p>
            <a:r>
              <a:rPr lang="id-ID" b="0" i="0" dirty="0">
                <a:solidFill>
                  <a:srgbClr val="030303"/>
                </a:solidFill>
                <a:effectLst/>
                <a:latin typeface="Roboto"/>
              </a:rPr>
              <a:t>plt.axhline(0) </a:t>
            </a:r>
          </a:p>
          <a:p>
            <a:r>
              <a:rPr lang="id-ID" b="0" i="0" dirty="0">
                <a:solidFill>
                  <a:srgbClr val="030303"/>
                </a:solidFill>
                <a:effectLst/>
                <a:latin typeface="Roboto"/>
              </a:rPr>
              <a:t>plt.axvline(0) </a:t>
            </a:r>
          </a:p>
          <a:p>
            <a:r>
              <a:rPr lang="id-ID" b="0" i="0" dirty="0">
                <a:solidFill>
                  <a:srgbClr val="030303"/>
                </a:solidFill>
                <a:effectLst/>
                <a:latin typeface="Roboto"/>
              </a:rPr>
              <a:t>plt.plot(x,y,color = "red") </a:t>
            </a:r>
          </a:p>
          <a:p>
            <a:r>
              <a:rPr lang="id-ID" b="0" i="0" dirty="0">
                <a:solidFill>
                  <a:srgbClr val="030303"/>
                </a:solidFill>
                <a:effectLst/>
                <a:latin typeface="Roboto"/>
              </a:rPr>
              <a:t>plt.xlim(xmin,xmax) </a:t>
            </a:r>
          </a:p>
          <a:p>
            <a:r>
              <a:rPr lang="id-ID" b="0" i="0" dirty="0">
                <a:solidFill>
                  <a:srgbClr val="030303"/>
                </a:solidFill>
                <a:effectLst/>
                <a:latin typeface="Roboto"/>
              </a:rPr>
              <a:t>plt.show()</a:t>
            </a:r>
            <a:endParaRPr lang="id-ID" dirty="0"/>
          </a:p>
        </p:txBody>
      </p:sp>
    </p:spTree>
    <p:extLst>
      <p:ext uri="{BB962C8B-B14F-4D97-AF65-F5344CB8AC3E}">
        <p14:creationId xmlns:p14="http://schemas.microsoft.com/office/powerpoint/2010/main" val="28061955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4A5CB68-1DE1-48E2-8796-B964377A50F2}"/>
              </a:ext>
            </a:extLst>
          </p:cNvPr>
          <p:cNvGraphicFramePr>
            <a:graphicFrameLocks noGrp="1"/>
          </p:cNvGraphicFramePr>
          <p:nvPr>
            <p:extLst>
              <p:ext uri="{D42A27DB-BD31-4B8C-83A1-F6EECF244321}">
                <p14:modId xmlns:p14="http://schemas.microsoft.com/office/powerpoint/2010/main" val="1026039580"/>
              </p:ext>
            </p:extLst>
          </p:nvPr>
        </p:nvGraphicFramePr>
        <p:xfrm>
          <a:off x="264985" y="213039"/>
          <a:ext cx="3148776" cy="5841432"/>
        </p:xfrm>
        <a:graphic>
          <a:graphicData uri="http://schemas.openxmlformats.org/drawingml/2006/table">
            <a:tbl>
              <a:tblPr firstRow="1" bandRow="1">
                <a:tableStyleId>{5C22544A-7EE6-4342-B048-85BDC9FD1C3A}</a:tableStyleId>
              </a:tblPr>
              <a:tblGrid>
                <a:gridCol w="787194">
                  <a:extLst>
                    <a:ext uri="{9D8B030D-6E8A-4147-A177-3AD203B41FA5}">
                      <a16:colId xmlns:a16="http://schemas.microsoft.com/office/drawing/2014/main" val="701081449"/>
                    </a:ext>
                  </a:extLst>
                </a:gridCol>
                <a:gridCol w="787194">
                  <a:extLst>
                    <a:ext uri="{9D8B030D-6E8A-4147-A177-3AD203B41FA5}">
                      <a16:colId xmlns:a16="http://schemas.microsoft.com/office/drawing/2014/main" val="1236070451"/>
                    </a:ext>
                  </a:extLst>
                </a:gridCol>
                <a:gridCol w="787194">
                  <a:extLst>
                    <a:ext uri="{9D8B030D-6E8A-4147-A177-3AD203B41FA5}">
                      <a16:colId xmlns:a16="http://schemas.microsoft.com/office/drawing/2014/main" val="2741317409"/>
                    </a:ext>
                  </a:extLst>
                </a:gridCol>
                <a:gridCol w="787194">
                  <a:extLst>
                    <a:ext uri="{9D8B030D-6E8A-4147-A177-3AD203B41FA5}">
                      <a16:colId xmlns:a16="http://schemas.microsoft.com/office/drawing/2014/main" val="3376628132"/>
                    </a:ext>
                  </a:extLst>
                </a:gridCol>
              </a:tblGrid>
              <a:tr h="486786">
                <a:tc>
                  <a:txBody>
                    <a:bodyPr/>
                    <a:lstStyle/>
                    <a:p>
                      <a:pPr algn="ctr"/>
                      <a:r>
                        <a:rPr lang="id-ID" dirty="0"/>
                        <a:t>Biner </a:t>
                      </a:r>
                    </a:p>
                  </a:txBody>
                  <a:tcPr anchor="ctr"/>
                </a:tc>
                <a:tc>
                  <a:txBody>
                    <a:bodyPr/>
                    <a:lstStyle/>
                    <a:p>
                      <a:pPr algn="ctr"/>
                      <a:r>
                        <a:rPr lang="id-ID" dirty="0"/>
                        <a:t>Dec </a:t>
                      </a:r>
                    </a:p>
                  </a:txBody>
                  <a:tcPr anchor="ctr"/>
                </a:tc>
                <a:tc>
                  <a:txBody>
                    <a:bodyPr/>
                    <a:lstStyle/>
                    <a:p>
                      <a:pPr algn="ctr"/>
                      <a:r>
                        <a:rPr lang="id-ID" dirty="0"/>
                        <a:t>Oct </a:t>
                      </a:r>
                    </a:p>
                  </a:txBody>
                  <a:tcPr anchor="ctr"/>
                </a:tc>
                <a:tc>
                  <a:txBody>
                    <a:bodyPr/>
                    <a:lstStyle/>
                    <a:p>
                      <a:pPr algn="ctr"/>
                      <a:r>
                        <a:rPr lang="id-ID" dirty="0"/>
                        <a:t>Hex </a:t>
                      </a:r>
                    </a:p>
                  </a:txBody>
                  <a:tcPr anchor="ctr"/>
                </a:tc>
                <a:extLst>
                  <a:ext uri="{0D108BD9-81ED-4DB2-BD59-A6C34878D82A}">
                    <a16:rowId xmlns:a16="http://schemas.microsoft.com/office/drawing/2014/main" val="3423283391"/>
                  </a:ext>
                </a:extLst>
              </a:tr>
              <a:tr h="486786">
                <a:tc>
                  <a:txBody>
                    <a:bodyPr/>
                    <a:lstStyle/>
                    <a:p>
                      <a:pPr algn="ctr"/>
                      <a:r>
                        <a:rPr lang="id-ID" dirty="0"/>
                        <a:t>1010</a:t>
                      </a:r>
                    </a:p>
                  </a:txBody>
                  <a:tcPr anchor="ctr"/>
                </a:tc>
                <a:tc>
                  <a:txBody>
                    <a:bodyPr/>
                    <a:lstStyle/>
                    <a:p>
                      <a:pPr algn="ctr"/>
                      <a:r>
                        <a:rPr lang="id-ID" dirty="0"/>
                        <a:t>10</a:t>
                      </a:r>
                    </a:p>
                  </a:txBody>
                  <a:tcPr anchor="ctr"/>
                </a:tc>
                <a:tc>
                  <a:txBody>
                    <a:bodyPr/>
                    <a:lstStyle/>
                    <a:p>
                      <a:pPr algn="ctr"/>
                      <a:r>
                        <a:rPr lang="id-ID" dirty="0"/>
                        <a:t>12</a:t>
                      </a:r>
                    </a:p>
                  </a:txBody>
                  <a:tcPr anchor="ctr"/>
                </a:tc>
                <a:tc>
                  <a:txBody>
                    <a:bodyPr/>
                    <a:lstStyle/>
                    <a:p>
                      <a:pPr algn="ctr"/>
                      <a:r>
                        <a:rPr lang="id-ID" dirty="0"/>
                        <a:t>a</a:t>
                      </a:r>
                    </a:p>
                  </a:txBody>
                  <a:tcPr anchor="ctr"/>
                </a:tc>
                <a:extLst>
                  <a:ext uri="{0D108BD9-81ED-4DB2-BD59-A6C34878D82A}">
                    <a16:rowId xmlns:a16="http://schemas.microsoft.com/office/drawing/2014/main" val="2781341228"/>
                  </a:ext>
                </a:extLst>
              </a:tr>
              <a:tr h="486786">
                <a:tc>
                  <a:txBody>
                    <a:bodyPr/>
                    <a:lstStyle/>
                    <a:p>
                      <a:pPr algn="ctr"/>
                      <a:r>
                        <a:rPr lang="id-ID" dirty="0"/>
                        <a:t>1001</a:t>
                      </a:r>
                    </a:p>
                  </a:txBody>
                  <a:tcPr anchor="ctr"/>
                </a:tc>
                <a:tc>
                  <a:txBody>
                    <a:bodyPr/>
                    <a:lstStyle/>
                    <a:p>
                      <a:pPr algn="ctr"/>
                      <a:r>
                        <a:rPr lang="id-ID" dirty="0"/>
                        <a:t>9</a:t>
                      </a:r>
                    </a:p>
                  </a:txBody>
                  <a:tcPr anchor="ctr"/>
                </a:tc>
                <a:tc>
                  <a:txBody>
                    <a:bodyPr/>
                    <a:lstStyle/>
                    <a:p>
                      <a:pPr algn="ctr"/>
                      <a:r>
                        <a:rPr lang="id-ID" dirty="0"/>
                        <a:t>11</a:t>
                      </a:r>
                    </a:p>
                  </a:txBody>
                  <a:tcPr anchor="ctr"/>
                </a:tc>
                <a:tc>
                  <a:txBody>
                    <a:bodyPr/>
                    <a:lstStyle/>
                    <a:p>
                      <a:pPr algn="ctr"/>
                      <a:r>
                        <a:rPr lang="id-ID" dirty="0"/>
                        <a:t>9</a:t>
                      </a:r>
                    </a:p>
                  </a:txBody>
                  <a:tcPr anchor="ctr"/>
                </a:tc>
                <a:extLst>
                  <a:ext uri="{0D108BD9-81ED-4DB2-BD59-A6C34878D82A}">
                    <a16:rowId xmlns:a16="http://schemas.microsoft.com/office/drawing/2014/main" val="4180091731"/>
                  </a:ext>
                </a:extLst>
              </a:tr>
              <a:tr h="486786">
                <a:tc>
                  <a:txBody>
                    <a:bodyPr/>
                    <a:lstStyle/>
                    <a:p>
                      <a:pPr algn="ctr"/>
                      <a:r>
                        <a:rPr lang="id-ID" dirty="0"/>
                        <a:t>1000</a:t>
                      </a:r>
                    </a:p>
                  </a:txBody>
                  <a:tcPr anchor="ctr"/>
                </a:tc>
                <a:tc>
                  <a:txBody>
                    <a:bodyPr/>
                    <a:lstStyle/>
                    <a:p>
                      <a:pPr algn="ctr"/>
                      <a:r>
                        <a:rPr lang="id-ID" dirty="0"/>
                        <a:t>8</a:t>
                      </a:r>
                    </a:p>
                  </a:txBody>
                  <a:tcPr anchor="ctr"/>
                </a:tc>
                <a:tc>
                  <a:txBody>
                    <a:bodyPr/>
                    <a:lstStyle/>
                    <a:p>
                      <a:pPr algn="ctr"/>
                      <a:r>
                        <a:rPr lang="id-ID" dirty="0"/>
                        <a:t>10</a:t>
                      </a:r>
                    </a:p>
                  </a:txBody>
                  <a:tcPr anchor="ctr"/>
                </a:tc>
                <a:tc>
                  <a:txBody>
                    <a:bodyPr/>
                    <a:lstStyle/>
                    <a:p>
                      <a:pPr algn="ctr"/>
                      <a:r>
                        <a:rPr lang="id-ID" dirty="0"/>
                        <a:t>8</a:t>
                      </a:r>
                    </a:p>
                  </a:txBody>
                  <a:tcPr anchor="ctr"/>
                </a:tc>
                <a:extLst>
                  <a:ext uri="{0D108BD9-81ED-4DB2-BD59-A6C34878D82A}">
                    <a16:rowId xmlns:a16="http://schemas.microsoft.com/office/drawing/2014/main" val="40427374"/>
                  </a:ext>
                </a:extLst>
              </a:tr>
              <a:tr h="486786">
                <a:tc>
                  <a:txBody>
                    <a:bodyPr/>
                    <a:lstStyle/>
                    <a:p>
                      <a:pPr algn="ctr"/>
                      <a:r>
                        <a:rPr lang="id-ID" dirty="0"/>
                        <a:t>0111</a:t>
                      </a:r>
                    </a:p>
                  </a:txBody>
                  <a:tcPr anchor="ctr"/>
                </a:tc>
                <a:tc>
                  <a:txBody>
                    <a:bodyPr/>
                    <a:lstStyle/>
                    <a:p>
                      <a:pPr algn="ctr"/>
                      <a:r>
                        <a:rPr lang="id-ID" dirty="0"/>
                        <a:t>7</a:t>
                      </a:r>
                    </a:p>
                  </a:txBody>
                  <a:tcPr anchor="ctr"/>
                </a:tc>
                <a:tc>
                  <a:txBody>
                    <a:bodyPr/>
                    <a:lstStyle/>
                    <a:p>
                      <a:pPr algn="ctr"/>
                      <a:r>
                        <a:rPr lang="id-ID" dirty="0"/>
                        <a:t>7</a:t>
                      </a:r>
                    </a:p>
                  </a:txBody>
                  <a:tcPr anchor="ctr"/>
                </a:tc>
                <a:tc>
                  <a:txBody>
                    <a:bodyPr/>
                    <a:lstStyle/>
                    <a:p>
                      <a:pPr algn="ctr"/>
                      <a:r>
                        <a:rPr lang="id-ID" dirty="0"/>
                        <a:t>7</a:t>
                      </a:r>
                    </a:p>
                  </a:txBody>
                  <a:tcPr anchor="ctr"/>
                </a:tc>
                <a:extLst>
                  <a:ext uri="{0D108BD9-81ED-4DB2-BD59-A6C34878D82A}">
                    <a16:rowId xmlns:a16="http://schemas.microsoft.com/office/drawing/2014/main" val="3960374747"/>
                  </a:ext>
                </a:extLst>
              </a:tr>
              <a:tr h="4867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d-ID" dirty="0"/>
                        <a:t>0110</a:t>
                      </a:r>
                    </a:p>
                  </a:txBody>
                  <a:tcPr anchor="ctr"/>
                </a:tc>
                <a:tc>
                  <a:txBody>
                    <a:bodyPr/>
                    <a:lstStyle/>
                    <a:p>
                      <a:pPr algn="ctr"/>
                      <a:r>
                        <a:rPr lang="id-ID" dirty="0"/>
                        <a:t>6</a:t>
                      </a:r>
                    </a:p>
                  </a:txBody>
                  <a:tcPr anchor="ctr"/>
                </a:tc>
                <a:tc>
                  <a:txBody>
                    <a:bodyPr/>
                    <a:lstStyle/>
                    <a:p>
                      <a:pPr algn="ctr"/>
                      <a:r>
                        <a:rPr lang="id-ID" dirty="0"/>
                        <a:t>6</a:t>
                      </a:r>
                    </a:p>
                  </a:txBody>
                  <a:tcPr anchor="ctr"/>
                </a:tc>
                <a:tc>
                  <a:txBody>
                    <a:bodyPr/>
                    <a:lstStyle/>
                    <a:p>
                      <a:pPr algn="ctr"/>
                      <a:r>
                        <a:rPr lang="id-ID" dirty="0"/>
                        <a:t>6</a:t>
                      </a:r>
                    </a:p>
                  </a:txBody>
                  <a:tcPr anchor="ctr"/>
                </a:tc>
                <a:extLst>
                  <a:ext uri="{0D108BD9-81ED-4DB2-BD59-A6C34878D82A}">
                    <a16:rowId xmlns:a16="http://schemas.microsoft.com/office/drawing/2014/main" val="1699671186"/>
                  </a:ext>
                </a:extLst>
              </a:tr>
              <a:tr h="486786">
                <a:tc>
                  <a:txBody>
                    <a:bodyPr/>
                    <a:lstStyle/>
                    <a:p>
                      <a:pPr algn="ctr"/>
                      <a:r>
                        <a:rPr lang="id-ID" dirty="0"/>
                        <a:t>0101</a:t>
                      </a:r>
                    </a:p>
                  </a:txBody>
                  <a:tcPr anchor="ctr"/>
                </a:tc>
                <a:tc>
                  <a:txBody>
                    <a:bodyPr/>
                    <a:lstStyle/>
                    <a:p>
                      <a:pPr algn="ctr"/>
                      <a:r>
                        <a:rPr lang="id-ID" dirty="0"/>
                        <a:t>5</a:t>
                      </a:r>
                    </a:p>
                  </a:txBody>
                  <a:tcPr anchor="ctr"/>
                </a:tc>
                <a:tc>
                  <a:txBody>
                    <a:bodyPr/>
                    <a:lstStyle/>
                    <a:p>
                      <a:pPr algn="ctr"/>
                      <a:r>
                        <a:rPr lang="id-ID" dirty="0"/>
                        <a:t>5</a:t>
                      </a:r>
                    </a:p>
                  </a:txBody>
                  <a:tcPr anchor="ctr"/>
                </a:tc>
                <a:tc>
                  <a:txBody>
                    <a:bodyPr/>
                    <a:lstStyle/>
                    <a:p>
                      <a:pPr algn="ctr"/>
                      <a:r>
                        <a:rPr lang="id-ID" dirty="0"/>
                        <a:t>5</a:t>
                      </a:r>
                    </a:p>
                  </a:txBody>
                  <a:tcPr anchor="ctr"/>
                </a:tc>
                <a:extLst>
                  <a:ext uri="{0D108BD9-81ED-4DB2-BD59-A6C34878D82A}">
                    <a16:rowId xmlns:a16="http://schemas.microsoft.com/office/drawing/2014/main" val="1296261875"/>
                  </a:ext>
                </a:extLst>
              </a:tr>
              <a:tr h="486786">
                <a:tc>
                  <a:txBody>
                    <a:bodyPr/>
                    <a:lstStyle/>
                    <a:p>
                      <a:pPr algn="ctr"/>
                      <a:r>
                        <a:rPr lang="id-ID" dirty="0"/>
                        <a:t>0100</a:t>
                      </a:r>
                    </a:p>
                  </a:txBody>
                  <a:tcPr anchor="ctr"/>
                </a:tc>
                <a:tc>
                  <a:txBody>
                    <a:bodyPr/>
                    <a:lstStyle/>
                    <a:p>
                      <a:pPr algn="ctr"/>
                      <a:r>
                        <a:rPr lang="id-ID" dirty="0"/>
                        <a:t>4</a:t>
                      </a:r>
                    </a:p>
                  </a:txBody>
                  <a:tcPr anchor="ctr"/>
                </a:tc>
                <a:tc>
                  <a:txBody>
                    <a:bodyPr/>
                    <a:lstStyle/>
                    <a:p>
                      <a:pPr algn="ctr"/>
                      <a:r>
                        <a:rPr lang="id-ID" dirty="0"/>
                        <a:t>4</a:t>
                      </a:r>
                    </a:p>
                  </a:txBody>
                  <a:tcPr anchor="ctr"/>
                </a:tc>
                <a:tc>
                  <a:txBody>
                    <a:bodyPr/>
                    <a:lstStyle/>
                    <a:p>
                      <a:pPr algn="ctr"/>
                      <a:r>
                        <a:rPr lang="id-ID" dirty="0"/>
                        <a:t>4</a:t>
                      </a:r>
                    </a:p>
                  </a:txBody>
                  <a:tcPr anchor="ctr"/>
                </a:tc>
                <a:extLst>
                  <a:ext uri="{0D108BD9-81ED-4DB2-BD59-A6C34878D82A}">
                    <a16:rowId xmlns:a16="http://schemas.microsoft.com/office/drawing/2014/main" val="2670344712"/>
                  </a:ext>
                </a:extLst>
              </a:tr>
              <a:tr h="486786">
                <a:tc>
                  <a:txBody>
                    <a:bodyPr/>
                    <a:lstStyle/>
                    <a:p>
                      <a:pPr algn="ctr"/>
                      <a:r>
                        <a:rPr lang="id-ID" dirty="0"/>
                        <a:t>0011</a:t>
                      </a:r>
                    </a:p>
                  </a:txBody>
                  <a:tcPr anchor="ctr"/>
                </a:tc>
                <a:tc>
                  <a:txBody>
                    <a:bodyPr/>
                    <a:lstStyle/>
                    <a:p>
                      <a:pPr algn="ctr"/>
                      <a:r>
                        <a:rPr lang="id-ID" dirty="0"/>
                        <a:t>3</a:t>
                      </a:r>
                    </a:p>
                  </a:txBody>
                  <a:tcPr anchor="ctr"/>
                </a:tc>
                <a:tc>
                  <a:txBody>
                    <a:bodyPr/>
                    <a:lstStyle/>
                    <a:p>
                      <a:pPr algn="ctr"/>
                      <a:r>
                        <a:rPr lang="id-ID" dirty="0"/>
                        <a:t>3</a:t>
                      </a:r>
                    </a:p>
                  </a:txBody>
                  <a:tcPr anchor="ctr"/>
                </a:tc>
                <a:tc>
                  <a:txBody>
                    <a:bodyPr/>
                    <a:lstStyle/>
                    <a:p>
                      <a:pPr algn="ctr"/>
                      <a:r>
                        <a:rPr lang="id-ID" dirty="0"/>
                        <a:t>3</a:t>
                      </a:r>
                    </a:p>
                  </a:txBody>
                  <a:tcPr anchor="ctr"/>
                </a:tc>
                <a:extLst>
                  <a:ext uri="{0D108BD9-81ED-4DB2-BD59-A6C34878D82A}">
                    <a16:rowId xmlns:a16="http://schemas.microsoft.com/office/drawing/2014/main" val="3307510426"/>
                  </a:ext>
                </a:extLst>
              </a:tr>
              <a:tr h="486786">
                <a:tc>
                  <a:txBody>
                    <a:bodyPr/>
                    <a:lstStyle/>
                    <a:p>
                      <a:pPr algn="ctr"/>
                      <a:r>
                        <a:rPr lang="id-ID" dirty="0"/>
                        <a:t>0010</a:t>
                      </a:r>
                    </a:p>
                  </a:txBody>
                  <a:tcPr anchor="ctr"/>
                </a:tc>
                <a:tc>
                  <a:txBody>
                    <a:bodyPr/>
                    <a:lstStyle/>
                    <a:p>
                      <a:pPr algn="ctr"/>
                      <a:r>
                        <a:rPr lang="id-ID" dirty="0"/>
                        <a:t>2</a:t>
                      </a:r>
                    </a:p>
                  </a:txBody>
                  <a:tcPr anchor="ctr"/>
                </a:tc>
                <a:tc>
                  <a:txBody>
                    <a:bodyPr/>
                    <a:lstStyle/>
                    <a:p>
                      <a:pPr algn="ctr"/>
                      <a:r>
                        <a:rPr lang="id-ID" dirty="0"/>
                        <a:t>2</a:t>
                      </a:r>
                    </a:p>
                  </a:txBody>
                  <a:tcPr anchor="ctr"/>
                </a:tc>
                <a:tc>
                  <a:txBody>
                    <a:bodyPr/>
                    <a:lstStyle/>
                    <a:p>
                      <a:pPr algn="ctr"/>
                      <a:r>
                        <a:rPr lang="id-ID" dirty="0"/>
                        <a:t>2</a:t>
                      </a:r>
                    </a:p>
                  </a:txBody>
                  <a:tcPr anchor="ctr"/>
                </a:tc>
                <a:extLst>
                  <a:ext uri="{0D108BD9-81ED-4DB2-BD59-A6C34878D82A}">
                    <a16:rowId xmlns:a16="http://schemas.microsoft.com/office/drawing/2014/main" val="3495831220"/>
                  </a:ext>
                </a:extLst>
              </a:tr>
              <a:tr h="486786">
                <a:tc>
                  <a:txBody>
                    <a:bodyPr/>
                    <a:lstStyle/>
                    <a:p>
                      <a:pPr algn="ctr"/>
                      <a:r>
                        <a:rPr lang="id-ID" dirty="0"/>
                        <a:t>0001</a:t>
                      </a:r>
                    </a:p>
                  </a:txBody>
                  <a:tcPr anchor="ctr"/>
                </a:tc>
                <a:tc>
                  <a:txBody>
                    <a:bodyPr/>
                    <a:lstStyle/>
                    <a:p>
                      <a:pPr algn="ctr"/>
                      <a:r>
                        <a:rPr lang="id-ID" dirty="0"/>
                        <a:t>1</a:t>
                      </a:r>
                    </a:p>
                  </a:txBody>
                  <a:tcPr anchor="ctr"/>
                </a:tc>
                <a:tc>
                  <a:txBody>
                    <a:bodyPr/>
                    <a:lstStyle/>
                    <a:p>
                      <a:pPr algn="ctr"/>
                      <a:r>
                        <a:rPr lang="id-ID" dirty="0"/>
                        <a:t>1</a:t>
                      </a:r>
                    </a:p>
                  </a:txBody>
                  <a:tcPr anchor="ctr"/>
                </a:tc>
                <a:tc>
                  <a:txBody>
                    <a:bodyPr/>
                    <a:lstStyle/>
                    <a:p>
                      <a:pPr algn="ctr"/>
                      <a:r>
                        <a:rPr lang="id-ID" dirty="0"/>
                        <a:t>1</a:t>
                      </a:r>
                    </a:p>
                  </a:txBody>
                  <a:tcPr anchor="ctr"/>
                </a:tc>
                <a:extLst>
                  <a:ext uri="{0D108BD9-81ED-4DB2-BD59-A6C34878D82A}">
                    <a16:rowId xmlns:a16="http://schemas.microsoft.com/office/drawing/2014/main" val="1391781863"/>
                  </a:ext>
                </a:extLst>
              </a:tr>
              <a:tr h="486786">
                <a:tc>
                  <a:txBody>
                    <a:bodyPr/>
                    <a:lstStyle/>
                    <a:p>
                      <a:pPr algn="ctr"/>
                      <a:r>
                        <a:rPr lang="id-ID" dirty="0"/>
                        <a:t>0000</a:t>
                      </a:r>
                    </a:p>
                  </a:txBody>
                  <a:tcPr anchor="ctr"/>
                </a:tc>
                <a:tc>
                  <a:txBody>
                    <a:bodyPr/>
                    <a:lstStyle/>
                    <a:p>
                      <a:pPr algn="ctr"/>
                      <a:r>
                        <a:rPr lang="id-ID" dirty="0"/>
                        <a:t>0</a:t>
                      </a:r>
                    </a:p>
                  </a:txBody>
                  <a:tcPr anchor="ctr"/>
                </a:tc>
                <a:tc>
                  <a:txBody>
                    <a:bodyPr/>
                    <a:lstStyle/>
                    <a:p>
                      <a:pPr algn="ctr"/>
                      <a:r>
                        <a:rPr lang="id-ID" dirty="0"/>
                        <a:t>0</a:t>
                      </a:r>
                    </a:p>
                  </a:txBody>
                  <a:tcPr anchor="ctr"/>
                </a:tc>
                <a:tc>
                  <a:txBody>
                    <a:bodyPr/>
                    <a:lstStyle/>
                    <a:p>
                      <a:pPr algn="ctr"/>
                      <a:r>
                        <a:rPr lang="id-ID" dirty="0"/>
                        <a:t>0</a:t>
                      </a:r>
                    </a:p>
                  </a:txBody>
                  <a:tcPr anchor="ctr"/>
                </a:tc>
                <a:extLst>
                  <a:ext uri="{0D108BD9-81ED-4DB2-BD59-A6C34878D82A}">
                    <a16:rowId xmlns:a16="http://schemas.microsoft.com/office/drawing/2014/main" val="3214915045"/>
                  </a:ext>
                </a:extLst>
              </a:tr>
            </a:tbl>
          </a:graphicData>
        </a:graphic>
      </p:graphicFrame>
      <p:graphicFrame>
        <p:nvGraphicFramePr>
          <p:cNvPr id="6" name="Table 4">
            <a:extLst>
              <a:ext uri="{FF2B5EF4-FFF2-40B4-BE49-F238E27FC236}">
                <a16:creationId xmlns:a16="http://schemas.microsoft.com/office/drawing/2014/main" id="{7957F691-A553-4CE6-9C73-F708E4DC3F4B}"/>
              </a:ext>
            </a:extLst>
          </p:cNvPr>
          <p:cNvGraphicFramePr>
            <a:graphicFrameLocks noGrp="1"/>
          </p:cNvGraphicFramePr>
          <p:nvPr>
            <p:extLst>
              <p:ext uri="{D42A27DB-BD31-4B8C-83A1-F6EECF244321}">
                <p14:modId xmlns:p14="http://schemas.microsoft.com/office/powerpoint/2010/main" val="2084133448"/>
              </p:ext>
            </p:extLst>
          </p:nvPr>
        </p:nvGraphicFramePr>
        <p:xfrm>
          <a:off x="3825241" y="213039"/>
          <a:ext cx="3148776" cy="5841432"/>
        </p:xfrm>
        <a:graphic>
          <a:graphicData uri="http://schemas.openxmlformats.org/drawingml/2006/table">
            <a:tbl>
              <a:tblPr firstRow="1" bandRow="1">
                <a:tableStyleId>{5C22544A-7EE6-4342-B048-85BDC9FD1C3A}</a:tableStyleId>
              </a:tblPr>
              <a:tblGrid>
                <a:gridCol w="787194">
                  <a:extLst>
                    <a:ext uri="{9D8B030D-6E8A-4147-A177-3AD203B41FA5}">
                      <a16:colId xmlns:a16="http://schemas.microsoft.com/office/drawing/2014/main" val="701081449"/>
                    </a:ext>
                  </a:extLst>
                </a:gridCol>
                <a:gridCol w="787194">
                  <a:extLst>
                    <a:ext uri="{9D8B030D-6E8A-4147-A177-3AD203B41FA5}">
                      <a16:colId xmlns:a16="http://schemas.microsoft.com/office/drawing/2014/main" val="1236070451"/>
                    </a:ext>
                  </a:extLst>
                </a:gridCol>
                <a:gridCol w="787194">
                  <a:extLst>
                    <a:ext uri="{9D8B030D-6E8A-4147-A177-3AD203B41FA5}">
                      <a16:colId xmlns:a16="http://schemas.microsoft.com/office/drawing/2014/main" val="2741317409"/>
                    </a:ext>
                  </a:extLst>
                </a:gridCol>
                <a:gridCol w="787194">
                  <a:extLst>
                    <a:ext uri="{9D8B030D-6E8A-4147-A177-3AD203B41FA5}">
                      <a16:colId xmlns:a16="http://schemas.microsoft.com/office/drawing/2014/main" val="3376628132"/>
                    </a:ext>
                  </a:extLst>
                </a:gridCol>
              </a:tblGrid>
              <a:tr h="486786">
                <a:tc>
                  <a:txBody>
                    <a:bodyPr/>
                    <a:lstStyle/>
                    <a:p>
                      <a:pPr algn="ctr"/>
                      <a:r>
                        <a:rPr lang="id-ID" dirty="0"/>
                        <a:t>Biner </a:t>
                      </a:r>
                    </a:p>
                  </a:txBody>
                  <a:tcPr anchor="ctr"/>
                </a:tc>
                <a:tc>
                  <a:txBody>
                    <a:bodyPr/>
                    <a:lstStyle/>
                    <a:p>
                      <a:pPr algn="ctr"/>
                      <a:r>
                        <a:rPr lang="id-ID" dirty="0"/>
                        <a:t>Dec </a:t>
                      </a:r>
                    </a:p>
                  </a:txBody>
                  <a:tcPr anchor="ctr"/>
                </a:tc>
                <a:tc>
                  <a:txBody>
                    <a:bodyPr/>
                    <a:lstStyle/>
                    <a:p>
                      <a:pPr algn="ctr"/>
                      <a:r>
                        <a:rPr lang="id-ID" dirty="0"/>
                        <a:t>Oct </a:t>
                      </a:r>
                    </a:p>
                  </a:txBody>
                  <a:tcPr anchor="ctr"/>
                </a:tc>
                <a:tc>
                  <a:txBody>
                    <a:bodyPr/>
                    <a:lstStyle/>
                    <a:p>
                      <a:pPr algn="ctr"/>
                      <a:r>
                        <a:rPr lang="id-ID" dirty="0"/>
                        <a:t>Hex </a:t>
                      </a:r>
                    </a:p>
                  </a:txBody>
                  <a:tcPr anchor="ctr"/>
                </a:tc>
                <a:extLst>
                  <a:ext uri="{0D108BD9-81ED-4DB2-BD59-A6C34878D82A}">
                    <a16:rowId xmlns:a16="http://schemas.microsoft.com/office/drawing/2014/main" val="3423283391"/>
                  </a:ext>
                </a:extLst>
              </a:tr>
              <a:tr h="486786">
                <a:tc>
                  <a:txBody>
                    <a:bodyPr/>
                    <a:lstStyle/>
                    <a:p>
                      <a:pPr algn="ctr"/>
                      <a:r>
                        <a:rPr lang="id-ID" dirty="0"/>
                        <a:t>-1010</a:t>
                      </a:r>
                    </a:p>
                  </a:txBody>
                  <a:tcPr anchor="ctr"/>
                </a:tc>
                <a:tc>
                  <a:txBody>
                    <a:bodyPr/>
                    <a:lstStyle/>
                    <a:p>
                      <a:pPr algn="ctr"/>
                      <a:r>
                        <a:rPr lang="id-ID" dirty="0"/>
                        <a:t>-10</a:t>
                      </a:r>
                    </a:p>
                  </a:txBody>
                  <a:tcPr anchor="ctr"/>
                </a:tc>
                <a:tc>
                  <a:txBody>
                    <a:bodyPr/>
                    <a:lstStyle/>
                    <a:p>
                      <a:pPr algn="ctr"/>
                      <a:r>
                        <a:rPr lang="id-ID" dirty="0"/>
                        <a:t>-12</a:t>
                      </a:r>
                    </a:p>
                  </a:txBody>
                  <a:tcPr anchor="ctr"/>
                </a:tc>
                <a:tc>
                  <a:txBody>
                    <a:bodyPr/>
                    <a:lstStyle/>
                    <a:p>
                      <a:pPr algn="ctr"/>
                      <a:r>
                        <a:rPr lang="id-ID" dirty="0"/>
                        <a:t>-a</a:t>
                      </a:r>
                    </a:p>
                  </a:txBody>
                  <a:tcPr anchor="ctr"/>
                </a:tc>
                <a:extLst>
                  <a:ext uri="{0D108BD9-81ED-4DB2-BD59-A6C34878D82A}">
                    <a16:rowId xmlns:a16="http://schemas.microsoft.com/office/drawing/2014/main" val="2781341228"/>
                  </a:ext>
                </a:extLst>
              </a:tr>
              <a:tr h="486786">
                <a:tc>
                  <a:txBody>
                    <a:bodyPr/>
                    <a:lstStyle/>
                    <a:p>
                      <a:pPr algn="ctr"/>
                      <a:r>
                        <a:rPr lang="id-ID" dirty="0"/>
                        <a:t>-1001</a:t>
                      </a:r>
                    </a:p>
                  </a:txBody>
                  <a:tcPr anchor="ctr"/>
                </a:tc>
                <a:tc>
                  <a:txBody>
                    <a:bodyPr/>
                    <a:lstStyle/>
                    <a:p>
                      <a:pPr algn="ctr"/>
                      <a:r>
                        <a:rPr lang="id-ID" dirty="0"/>
                        <a:t>-9</a:t>
                      </a:r>
                    </a:p>
                  </a:txBody>
                  <a:tcPr anchor="ctr"/>
                </a:tc>
                <a:tc>
                  <a:txBody>
                    <a:bodyPr/>
                    <a:lstStyle/>
                    <a:p>
                      <a:pPr algn="ctr"/>
                      <a:r>
                        <a:rPr lang="id-ID" dirty="0"/>
                        <a:t>-11</a:t>
                      </a:r>
                    </a:p>
                  </a:txBody>
                  <a:tcPr anchor="ctr"/>
                </a:tc>
                <a:tc>
                  <a:txBody>
                    <a:bodyPr/>
                    <a:lstStyle/>
                    <a:p>
                      <a:pPr algn="ctr"/>
                      <a:r>
                        <a:rPr lang="id-ID" dirty="0"/>
                        <a:t>-9</a:t>
                      </a:r>
                    </a:p>
                  </a:txBody>
                  <a:tcPr anchor="ctr"/>
                </a:tc>
                <a:extLst>
                  <a:ext uri="{0D108BD9-81ED-4DB2-BD59-A6C34878D82A}">
                    <a16:rowId xmlns:a16="http://schemas.microsoft.com/office/drawing/2014/main" val="4180091731"/>
                  </a:ext>
                </a:extLst>
              </a:tr>
              <a:tr h="486786">
                <a:tc>
                  <a:txBody>
                    <a:bodyPr/>
                    <a:lstStyle/>
                    <a:p>
                      <a:pPr algn="ctr"/>
                      <a:r>
                        <a:rPr lang="id-ID" dirty="0"/>
                        <a:t>-1000</a:t>
                      </a:r>
                    </a:p>
                  </a:txBody>
                  <a:tcPr anchor="ctr"/>
                </a:tc>
                <a:tc>
                  <a:txBody>
                    <a:bodyPr/>
                    <a:lstStyle/>
                    <a:p>
                      <a:pPr algn="ctr"/>
                      <a:r>
                        <a:rPr lang="id-ID" dirty="0"/>
                        <a:t>-8</a:t>
                      </a:r>
                    </a:p>
                  </a:txBody>
                  <a:tcPr anchor="ctr"/>
                </a:tc>
                <a:tc>
                  <a:txBody>
                    <a:bodyPr/>
                    <a:lstStyle/>
                    <a:p>
                      <a:pPr algn="ctr"/>
                      <a:r>
                        <a:rPr lang="id-ID" dirty="0"/>
                        <a:t>-10</a:t>
                      </a:r>
                    </a:p>
                  </a:txBody>
                  <a:tcPr anchor="ctr"/>
                </a:tc>
                <a:tc>
                  <a:txBody>
                    <a:bodyPr/>
                    <a:lstStyle/>
                    <a:p>
                      <a:pPr algn="ctr"/>
                      <a:r>
                        <a:rPr lang="id-ID" dirty="0"/>
                        <a:t>-8</a:t>
                      </a:r>
                    </a:p>
                  </a:txBody>
                  <a:tcPr anchor="ctr"/>
                </a:tc>
                <a:extLst>
                  <a:ext uri="{0D108BD9-81ED-4DB2-BD59-A6C34878D82A}">
                    <a16:rowId xmlns:a16="http://schemas.microsoft.com/office/drawing/2014/main" val="40427374"/>
                  </a:ext>
                </a:extLst>
              </a:tr>
              <a:tr h="486786">
                <a:tc>
                  <a:txBody>
                    <a:bodyPr/>
                    <a:lstStyle/>
                    <a:p>
                      <a:pPr algn="ctr"/>
                      <a:r>
                        <a:rPr lang="id-ID" dirty="0"/>
                        <a:t>-0111</a:t>
                      </a:r>
                    </a:p>
                  </a:txBody>
                  <a:tcPr anchor="ctr"/>
                </a:tc>
                <a:tc>
                  <a:txBody>
                    <a:bodyPr/>
                    <a:lstStyle/>
                    <a:p>
                      <a:pPr algn="ctr"/>
                      <a:r>
                        <a:rPr lang="id-ID" dirty="0"/>
                        <a:t>-7</a:t>
                      </a:r>
                    </a:p>
                  </a:txBody>
                  <a:tcPr anchor="ctr"/>
                </a:tc>
                <a:tc>
                  <a:txBody>
                    <a:bodyPr/>
                    <a:lstStyle/>
                    <a:p>
                      <a:pPr algn="ctr"/>
                      <a:r>
                        <a:rPr lang="id-ID" dirty="0"/>
                        <a:t>-7</a:t>
                      </a:r>
                    </a:p>
                  </a:txBody>
                  <a:tcPr anchor="ctr"/>
                </a:tc>
                <a:tc>
                  <a:txBody>
                    <a:bodyPr/>
                    <a:lstStyle/>
                    <a:p>
                      <a:pPr algn="ctr"/>
                      <a:r>
                        <a:rPr lang="id-ID" dirty="0"/>
                        <a:t>-7</a:t>
                      </a:r>
                    </a:p>
                  </a:txBody>
                  <a:tcPr anchor="ctr"/>
                </a:tc>
                <a:extLst>
                  <a:ext uri="{0D108BD9-81ED-4DB2-BD59-A6C34878D82A}">
                    <a16:rowId xmlns:a16="http://schemas.microsoft.com/office/drawing/2014/main" val="3960374747"/>
                  </a:ext>
                </a:extLst>
              </a:tr>
              <a:tr h="4867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d-ID" dirty="0"/>
                        <a:t>-0110</a:t>
                      </a:r>
                    </a:p>
                  </a:txBody>
                  <a:tcPr anchor="ctr"/>
                </a:tc>
                <a:tc>
                  <a:txBody>
                    <a:bodyPr/>
                    <a:lstStyle/>
                    <a:p>
                      <a:pPr algn="ctr"/>
                      <a:r>
                        <a:rPr lang="id-ID" dirty="0"/>
                        <a:t>-6</a:t>
                      </a:r>
                    </a:p>
                  </a:txBody>
                  <a:tcPr anchor="ctr"/>
                </a:tc>
                <a:tc>
                  <a:txBody>
                    <a:bodyPr/>
                    <a:lstStyle/>
                    <a:p>
                      <a:pPr algn="ctr"/>
                      <a:r>
                        <a:rPr lang="id-ID" dirty="0"/>
                        <a:t>-6</a:t>
                      </a:r>
                    </a:p>
                  </a:txBody>
                  <a:tcPr anchor="ctr"/>
                </a:tc>
                <a:tc>
                  <a:txBody>
                    <a:bodyPr/>
                    <a:lstStyle/>
                    <a:p>
                      <a:pPr algn="ctr"/>
                      <a:r>
                        <a:rPr lang="id-ID" dirty="0"/>
                        <a:t>-6</a:t>
                      </a:r>
                    </a:p>
                  </a:txBody>
                  <a:tcPr anchor="ctr"/>
                </a:tc>
                <a:extLst>
                  <a:ext uri="{0D108BD9-81ED-4DB2-BD59-A6C34878D82A}">
                    <a16:rowId xmlns:a16="http://schemas.microsoft.com/office/drawing/2014/main" val="1699671186"/>
                  </a:ext>
                </a:extLst>
              </a:tr>
              <a:tr h="486786">
                <a:tc>
                  <a:txBody>
                    <a:bodyPr/>
                    <a:lstStyle/>
                    <a:p>
                      <a:pPr algn="ctr"/>
                      <a:r>
                        <a:rPr lang="id-ID" dirty="0"/>
                        <a:t>-0101</a:t>
                      </a:r>
                    </a:p>
                  </a:txBody>
                  <a:tcPr anchor="ctr"/>
                </a:tc>
                <a:tc>
                  <a:txBody>
                    <a:bodyPr/>
                    <a:lstStyle/>
                    <a:p>
                      <a:pPr algn="ctr"/>
                      <a:r>
                        <a:rPr lang="id-ID" dirty="0"/>
                        <a:t>-5</a:t>
                      </a:r>
                    </a:p>
                  </a:txBody>
                  <a:tcPr anchor="ctr"/>
                </a:tc>
                <a:tc>
                  <a:txBody>
                    <a:bodyPr/>
                    <a:lstStyle/>
                    <a:p>
                      <a:pPr algn="ctr"/>
                      <a:r>
                        <a:rPr lang="id-ID" dirty="0"/>
                        <a:t>-5</a:t>
                      </a:r>
                    </a:p>
                  </a:txBody>
                  <a:tcPr anchor="ctr"/>
                </a:tc>
                <a:tc>
                  <a:txBody>
                    <a:bodyPr/>
                    <a:lstStyle/>
                    <a:p>
                      <a:pPr algn="ctr"/>
                      <a:r>
                        <a:rPr lang="id-ID" dirty="0"/>
                        <a:t>-5</a:t>
                      </a:r>
                    </a:p>
                  </a:txBody>
                  <a:tcPr anchor="ctr"/>
                </a:tc>
                <a:extLst>
                  <a:ext uri="{0D108BD9-81ED-4DB2-BD59-A6C34878D82A}">
                    <a16:rowId xmlns:a16="http://schemas.microsoft.com/office/drawing/2014/main" val="1296261875"/>
                  </a:ext>
                </a:extLst>
              </a:tr>
              <a:tr h="486786">
                <a:tc>
                  <a:txBody>
                    <a:bodyPr/>
                    <a:lstStyle/>
                    <a:p>
                      <a:pPr algn="ctr"/>
                      <a:r>
                        <a:rPr lang="id-ID" dirty="0"/>
                        <a:t>-0100</a:t>
                      </a:r>
                    </a:p>
                  </a:txBody>
                  <a:tcPr anchor="ctr"/>
                </a:tc>
                <a:tc>
                  <a:txBody>
                    <a:bodyPr/>
                    <a:lstStyle/>
                    <a:p>
                      <a:pPr algn="ctr"/>
                      <a:r>
                        <a:rPr lang="id-ID" dirty="0"/>
                        <a:t>-4</a:t>
                      </a:r>
                    </a:p>
                  </a:txBody>
                  <a:tcPr anchor="ctr"/>
                </a:tc>
                <a:tc>
                  <a:txBody>
                    <a:bodyPr/>
                    <a:lstStyle/>
                    <a:p>
                      <a:pPr algn="ctr"/>
                      <a:r>
                        <a:rPr lang="id-ID" dirty="0"/>
                        <a:t>-4</a:t>
                      </a:r>
                    </a:p>
                  </a:txBody>
                  <a:tcPr anchor="ctr"/>
                </a:tc>
                <a:tc>
                  <a:txBody>
                    <a:bodyPr/>
                    <a:lstStyle/>
                    <a:p>
                      <a:pPr algn="ctr"/>
                      <a:r>
                        <a:rPr lang="id-ID" dirty="0"/>
                        <a:t>-4</a:t>
                      </a:r>
                    </a:p>
                  </a:txBody>
                  <a:tcPr anchor="ctr"/>
                </a:tc>
                <a:extLst>
                  <a:ext uri="{0D108BD9-81ED-4DB2-BD59-A6C34878D82A}">
                    <a16:rowId xmlns:a16="http://schemas.microsoft.com/office/drawing/2014/main" val="2670344712"/>
                  </a:ext>
                </a:extLst>
              </a:tr>
              <a:tr h="486786">
                <a:tc>
                  <a:txBody>
                    <a:bodyPr/>
                    <a:lstStyle/>
                    <a:p>
                      <a:pPr algn="ctr"/>
                      <a:r>
                        <a:rPr lang="id-ID" dirty="0"/>
                        <a:t>-0011</a:t>
                      </a:r>
                    </a:p>
                  </a:txBody>
                  <a:tcPr anchor="ctr"/>
                </a:tc>
                <a:tc>
                  <a:txBody>
                    <a:bodyPr/>
                    <a:lstStyle/>
                    <a:p>
                      <a:pPr algn="ctr"/>
                      <a:r>
                        <a:rPr lang="id-ID" dirty="0"/>
                        <a:t>-3</a:t>
                      </a:r>
                    </a:p>
                  </a:txBody>
                  <a:tcPr anchor="ctr"/>
                </a:tc>
                <a:tc>
                  <a:txBody>
                    <a:bodyPr/>
                    <a:lstStyle/>
                    <a:p>
                      <a:pPr algn="ctr"/>
                      <a:r>
                        <a:rPr lang="id-ID" dirty="0"/>
                        <a:t>-3</a:t>
                      </a:r>
                    </a:p>
                  </a:txBody>
                  <a:tcPr anchor="ctr"/>
                </a:tc>
                <a:tc>
                  <a:txBody>
                    <a:bodyPr/>
                    <a:lstStyle/>
                    <a:p>
                      <a:pPr algn="ctr"/>
                      <a:r>
                        <a:rPr lang="id-ID" dirty="0"/>
                        <a:t>-3</a:t>
                      </a:r>
                    </a:p>
                  </a:txBody>
                  <a:tcPr anchor="ctr"/>
                </a:tc>
                <a:extLst>
                  <a:ext uri="{0D108BD9-81ED-4DB2-BD59-A6C34878D82A}">
                    <a16:rowId xmlns:a16="http://schemas.microsoft.com/office/drawing/2014/main" val="3307510426"/>
                  </a:ext>
                </a:extLst>
              </a:tr>
              <a:tr h="486786">
                <a:tc>
                  <a:txBody>
                    <a:bodyPr/>
                    <a:lstStyle/>
                    <a:p>
                      <a:pPr algn="ctr"/>
                      <a:r>
                        <a:rPr lang="id-ID" dirty="0"/>
                        <a:t>-0010</a:t>
                      </a:r>
                    </a:p>
                  </a:txBody>
                  <a:tcPr anchor="ctr"/>
                </a:tc>
                <a:tc>
                  <a:txBody>
                    <a:bodyPr/>
                    <a:lstStyle/>
                    <a:p>
                      <a:pPr algn="ctr"/>
                      <a:r>
                        <a:rPr lang="id-ID" dirty="0"/>
                        <a:t>-2</a:t>
                      </a:r>
                    </a:p>
                  </a:txBody>
                  <a:tcPr anchor="ctr"/>
                </a:tc>
                <a:tc>
                  <a:txBody>
                    <a:bodyPr/>
                    <a:lstStyle/>
                    <a:p>
                      <a:pPr algn="ctr"/>
                      <a:r>
                        <a:rPr lang="id-ID" dirty="0"/>
                        <a:t>-2</a:t>
                      </a:r>
                    </a:p>
                  </a:txBody>
                  <a:tcPr anchor="ctr"/>
                </a:tc>
                <a:tc>
                  <a:txBody>
                    <a:bodyPr/>
                    <a:lstStyle/>
                    <a:p>
                      <a:pPr algn="ctr"/>
                      <a:r>
                        <a:rPr lang="id-ID" dirty="0"/>
                        <a:t>-2</a:t>
                      </a:r>
                    </a:p>
                  </a:txBody>
                  <a:tcPr anchor="ctr"/>
                </a:tc>
                <a:extLst>
                  <a:ext uri="{0D108BD9-81ED-4DB2-BD59-A6C34878D82A}">
                    <a16:rowId xmlns:a16="http://schemas.microsoft.com/office/drawing/2014/main" val="3495831220"/>
                  </a:ext>
                </a:extLst>
              </a:tr>
              <a:tr h="486786">
                <a:tc>
                  <a:txBody>
                    <a:bodyPr/>
                    <a:lstStyle/>
                    <a:p>
                      <a:pPr algn="ctr"/>
                      <a:r>
                        <a:rPr lang="id-ID" dirty="0"/>
                        <a:t>-0001</a:t>
                      </a:r>
                    </a:p>
                  </a:txBody>
                  <a:tcPr anchor="ctr"/>
                </a:tc>
                <a:tc>
                  <a:txBody>
                    <a:bodyPr/>
                    <a:lstStyle/>
                    <a:p>
                      <a:pPr algn="ctr"/>
                      <a:r>
                        <a:rPr lang="id-ID" dirty="0"/>
                        <a:t>-1</a:t>
                      </a:r>
                    </a:p>
                  </a:txBody>
                  <a:tcPr anchor="ctr"/>
                </a:tc>
                <a:tc>
                  <a:txBody>
                    <a:bodyPr/>
                    <a:lstStyle/>
                    <a:p>
                      <a:pPr algn="ctr"/>
                      <a:r>
                        <a:rPr lang="id-ID" dirty="0"/>
                        <a:t>-1</a:t>
                      </a:r>
                    </a:p>
                  </a:txBody>
                  <a:tcPr anchor="ctr"/>
                </a:tc>
                <a:tc>
                  <a:txBody>
                    <a:bodyPr/>
                    <a:lstStyle/>
                    <a:p>
                      <a:pPr algn="ctr"/>
                      <a:r>
                        <a:rPr lang="id-ID" dirty="0"/>
                        <a:t>-1</a:t>
                      </a:r>
                    </a:p>
                  </a:txBody>
                  <a:tcPr anchor="ctr"/>
                </a:tc>
                <a:extLst>
                  <a:ext uri="{0D108BD9-81ED-4DB2-BD59-A6C34878D82A}">
                    <a16:rowId xmlns:a16="http://schemas.microsoft.com/office/drawing/2014/main" val="1391781863"/>
                  </a:ext>
                </a:extLst>
              </a:tr>
              <a:tr h="486786">
                <a:tc>
                  <a:txBody>
                    <a:bodyPr/>
                    <a:lstStyle/>
                    <a:p>
                      <a:pPr algn="ctr"/>
                      <a:r>
                        <a:rPr lang="id-ID" dirty="0"/>
                        <a:t>0000</a:t>
                      </a:r>
                    </a:p>
                  </a:txBody>
                  <a:tcPr anchor="ctr"/>
                </a:tc>
                <a:tc>
                  <a:txBody>
                    <a:bodyPr/>
                    <a:lstStyle/>
                    <a:p>
                      <a:pPr algn="ctr"/>
                      <a:r>
                        <a:rPr lang="id-ID" dirty="0"/>
                        <a:t>0</a:t>
                      </a:r>
                    </a:p>
                  </a:txBody>
                  <a:tcPr anchor="ctr"/>
                </a:tc>
                <a:tc>
                  <a:txBody>
                    <a:bodyPr/>
                    <a:lstStyle/>
                    <a:p>
                      <a:pPr algn="ctr"/>
                      <a:r>
                        <a:rPr lang="id-ID"/>
                        <a:t>0</a:t>
                      </a:r>
                      <a:endParaRPr lang="id-ID" dirty="0"/>
                    </a:p>
                  </a:txBody>
                  <a:tcPr anchor="ctr"/>
                </a:tc>
                <a:tc>
                  <a:txBody>
                    <a:bodyPr/>
                    <a:lstStyle/>
                    <a:p>
                      <a:pPr algn="ctr"/>
                      <a:r>
                        <a:rPr lang="id-ID" dirty="0"/>
                        <a:t>0</a:t>
                      </a:r>
                    </a:p>
                  </a:txBody>
                  <a:tcPr anchor="ctr"/>
                </a:tc>
                <a:extLst>
                  <a:ext uri="{0D108BD9-81ED-4DB2-BD59-A6C34878D82A}">
                    <a16:rowId xmlns:a16="http://schemas.microsoft.com/office/drawing/2014/main" val="3214915045"/>
                  </a:ext>
                </a:extLst>
              </a:tr>
            </a:tbl>
          </a:graphicData>
        </a:graphic>
      </p:graphicFrame>
    </p:spTree>
    <p:extLst>
      <p:ext uri="{BB962C8B-B14F-4D97-AF65-F5344CB8AC3E}">
        <p14:creationId xmlns:p14="http://schemas.microsoft.com/office/powerpoint/2010/main" val="19945513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13FA9CE-CA8B-46E7-B015-EF42AD06F4C5}"/>
              </a:ext>
            </a:extLst>
          </p:cNvPr>
          <p:cNvGraphicFramePr>
            <a:graphicFrameLocks noGrp="1"/>
          </p:cNvGraphicFramePr>
          <p:nvPr>
            <p:extLst>
              <p:ext uri="{D42A27DB-BD31-4B8C-83A1-F6EECF244321}">
                <p14:modId xmlns:p14="http://schemas.microsoft.com/office/powerpoint/2010/main" val="4163365969"/>
              </p:ext>
            </p:extLst>
          </p:nvPr>
        </p:nvGraphicFramePr>
        <p:xfrm>
          <a:off x="1" y="508284"/>
          <a:ext cx="9852660" cy="5841432"/>
        </p:xfrm>
        <a:graphic>
          <a:graphicData uri="http://schemas.openxmlformats.org/drawingml/2006/table">
            <a:tbl>
              <a:tblPr firstRow="1" bandRow="1">
                <a:tableStyleId>{5C22544A-7EE6-4342-B048-85BDC9FD1C3A}</a:tableStyleId>
              </a:tblPr>
              <a:tblGrid>
                <a:gridCol w="2766059">
                  <a:extLst>
                    <a:ext uri="{9D8B030D-6E8A-4147-A177-3AD203B41FA5}">
                      <a16:colId xmlns:a16="http://schemas.microsoft.com/office/drawing/2014/main" val="701081449"/>
                    </a:ext>
                  </a:extLst>
                </a:gridCol>
                <a:gridCol w="1303020">
                  <a:extLst>
                    <a:ext uri="{9D8B030D-6E8A-4147-A177-3AD203B41FA5}">
                      <a16:colId xmlns:a16="http://schemas.microsoft.com/office/drawing/2014/main" val="1236070451"/>
                    </a:ext>
                  </a:extLst>
                </a:gridCol>
                <a:gridCol w="2994660">
                  <a:extLst>
                    <a:ext uri="{9D8B030D-6E8A-4147-A177-3AD203B41FA5}">
                      <a16:colId xmlns:a16="http://schemas.microsoft.com/office/drawing/2014/main" val="2741317409"/>
                    </a:ext>
                  </a:extLst>
                </a:gridCol>
                <a:gridCol w="2788921">
                  <a:extLst>
                    <a:ext uri="{9D8B030D-6E8A-4147-A177-3AD203B41FA5}">
                      <a16:colId xmlns:a16="http://schemas.microsoft.com/office/drawing/2014/main" val="3376628132"/>
                    </a:ext>
                  </a:extLst>
                </a:gridCol>
              </a:tblGrid>
              <a:tr h="486786">
                <a:tc>
                  <a:txBody>
                    <a:bodyPr/>
                    <a:lstStyle/>
                    <a:p>
                      <a:pPr algn="ctr"/>
                      <a:r>
                        <a:rPr lang="id-ID" dirty="0"/>
                        <a:t>Biner </a:t>
                      </a:r>
                    </a:p>
                  </a:txBody>
                  <a:tcPr anchor="ctr"/>
                </a:tc>
                <a:tc>
                  <a:txBody>
                    <a:bodyPr/>
                    <a:lstStyle/>
                    <a:p>
                      <a:pPr algn="ctr"/>
                      <a:r>
                        <a:rPr lang="id-ID" dirty="0"/>
                        <a:t>Dec </a:t>
                      </a:r>
                    </a:p>
                  </a:txBody>
                  <a:tcPr anchor="ctr"/>
                </a:tc>
                <a:tc>
                  <a:txBody>
                    <a:bodyPr/>
                    <a:lstStyle/>
                    <a:p>
                      <a:pPr algn="ctr"/>
                      <a:r>
                        <a:rPr lang="id-ID" dirty="0"/>
                        <a:t>Oct </a:t>
                      </a:r>
                    </a:p>
                  </a:txBody>
                  <a:tcPr anchor="ctr"/>
                </a:tc>
                <a:tc>
                  <a:txBody>
                    <a:bodyPr/>
                    <a:lstStyle/>
                    <a:p>
                      <a:pPr algn="ctr"/>
                      <a:r>
                        <a:rPr lang="id-ID" dirty="0"/>
                        <a:t>Hex </a:t>
                      </a:r>
                    </a:p>
                  </a:txBody>
                  <a:tcPr anchor="ctr"/>
                </a:tc>
                <a:extLst>
                  <a:ext uri="{0D108BD9-81ED-4DB2-BD59-A6C34878D82A}">
                    <a16:rowId xmlns:a16="http://schemas.microsoft.com/office/drawing/2014/main" val="3423283391"/>
                  </a:ext>
                </a:extLst>
              </a:tr>
              <a:tr h="486786">
                <a:tc>
                  <a:txBody>
                    <a:bodyPr/>
                    <a:lstStyle/>
                    <a:p>
                      <a:pPr algn="ctr"/>
                      <a:r>
                        <a:rPr lang="id-ID" dirty="0"/>
                        <a:t>0.0001100110011001101</a:t>
                      </a:r>
                    </a:p>
                  </a:txBody>
                  <a:tcPr anchor="ctr"/>
                </a:tc>
                <a:tc>
                  <a:txBody>
                    <a:bodyPr/>
                    <a:lstStyle/>
                    <a:p>
                      <a:pPr algn="ctr"/>
                      <a:r>
                        <a:rPr lang="id-ID" dirty="0"/>
                        <a:t>0.1</a:t>
                      </a:r>
                    </a:p>
                  </a:txBody>
                  <a:tcPr anchor="ctr"/>
                </a:tc>
                <a:tc>
                  <a:txBody>
                    <a:bodyPr/>
                    <a:lstStyle/>
                    <a:p>
                      <a:pPr algn="ctr"/>
                      <a:r>
                        <a:rPr lang="id-ID" dirty="0"/>
                        <a:t>0.06314631463146314632</a:t>
                      </a:r>
                    </a:p>
                  </a:txBody>
                  <a:tcPr anchor="ctr"/>
                </a:tc>
                <a:tc>
                  <a:txBody>
                    <a:bodyPr/>
                    <a:lstStyle/>
                    <a:p>
                      <a:pPr algn="ctr"/>
                      <a:r>
                        <a:rPr lang="id-ID" dirty="0"/>
                        <a:t>0.1999999999999999999a</a:t>
                      </a:r>
                    </a:p>
                  </a:txBody>
                  <a:tcPr anchor="ctr"/>
                </a:tc>
                <a:extLst>
                  <a:ext uri="{0D108BD9-81ED-4DB2-BD59-A6C34878D82A}">
                    <a16:rowId xmlns:a16="http://schemas.microsoft.com/office/drawing/2014/main" val="2781341228"/>
                  </a:ext>
                </a:extLst>
              </a:tr>
              <a:tr h="486786">
                <a:tc>
                  <a:txBody>
                    <a:bodyPr/>
                    <a:lstStyle/>
                    <a:p>
                      <a:pPr algn="ctr"/>
                      <a:r>
                        <a:rPr lang="id-ID" dirty="0"/>
                        <a:t>0.000101110000101001</a:t>
                      </a:r>
                    </a:p>
                  </a:txBody>
                  <a:tcPr anchor="ctr"/>
                </a:tc>
                <a:tc>
                  <a:txBody>
                    <a:bodyPr/>
                    <a:lstStyle/>
                    <a:p>
                      <a:pPr algn="ctr"/>
                      <a:r>
                        <a:rPr lang="id-ID" dirty="0"/>
                        <a:t>0.09</a:t>
                      </a:r>
                    </a:p>
                  </a:txBody>
                  <a:tcPr anchor="ctr"/>
                </a:tc>
                <a:tc>
                  <a:txBody>
                    <a:bodyPr/>
                    <a:lstStyle/>
                    <a:p>
                      <a:pPr algn="ctr"/>
                      <a:r>
                        <a:rPr lang="id-ID" dirty="0"/>
                        <a:t>0.05605075341217270244</a:t>
                      </a:r>
                    </a:p>
                  </a:txBody>
                  <a:tcPr anchor="ctr"/>
                </a:tc>
                <a:tc>
                  <a:txBody>
                    <a:bodyPr/>
                    <a:lstStyle/>
                    <a:p>
                      <a:pPr algn="ctr"/>
                      <a:r>
                        <a:rPr lang="id-ID" dirty="0"/>
                        <a:t>0.170a3d70a3d70a3d70a4</a:t>
                      </a:r>
                    </a:p>
                  </a:txBody>
                  <a:tcPr anchor="ctr"/>
                </a:tc>
                <a:extLst>
                  <a:ext uri="{0D108BD9-81ED-4DB2-BD59-A6C34878D82A}">
                    <a16:rowId xmlns:a16="http://schemas.microsoft.com/office/drawing/2014/main" val="4180091731"/>
                  </a:ext>
                </a:extLst>
              </a:tr>
              <a:tr h="486786">
                <a:tc>
                  <a:txBody>
                    <a:bodyPr/>
                    <a:lstStyle/>
                    <a:p>
                      <a:pPr algn="ctr"/>
                      <a:r>
                        <a:rPr lang="id-ID" dirty="0"/>
                        <a:t>0.0001010001111010111</a:t>
                      </a:r>
                    </a:p>
                  </a:txBody>
                  <a:tcPr anchor="ctr"/>
                </a:tc>
                <a:tc>
                  <a:txBody>
                    <a:bodyPr/>
                    <a:lstStyle/>
                    <a:p>
                      <a:pPr algn="ctr"/>
                      <a:r>
                        <a:rPr lang="id-ID" dirty="0"/>
                        <a:t>0.08</a:t>
                      </a:r>
                    </a:p>
                  </a:txBody>
                  <a:tcPr anchor="ctr"/>
                </a:tc>
                <a:tc>
                  <a:txBody>
                    <a:bodyPr/>
                    <a:lstStyle/>
                    <a:p>
                      <a:pPr algn="ctr"/>
                      <a:r>
                        <a:rPr lang="id-ID" dirty="0"/>
                        <a:t>0.05075341217270243656</a:t>
                      </a:r>
                    </a:p>
                  </a:txBody>
                  <a:tcPr anchor="ctr"/>
                </a:tc>
                <a:tc>
                  <a:txBody>
                    <a:bodyPr/>
                    <a:lstStyle/>
                    <a:p>
                      <a:pPr algn="ctr"/>
                      <a:r>
                        <a:rPr lang="id-ID" dirty="0"/>
                        <a:t>0.147ae147ae147ae147ae</a:t>
                      </a:r>
                    </a:p>
                  </a:txBody>
                  <a:tcPr anchor="ctr"/>
                </a:tc>
                <a:extLst>
                  <a:ext uri="{0D108BD9-81ED-4DB2-BD59-A6C34878D82A}">
                    <a16:rowId xmlns:a16="http://schemas.microsoft.com/office/drawing/2014/main" val="40427374"/>
                  </a:ext>
                </a:extLst>
              </a:tr>
              <a:tr h="486786">
                <a:tc>
                  <a:txBody>
                    <a:bodyPr/>
                    <a:lstStyle/>
                    <a:p>
                      <a:pPr algn="ctr"/>
                      <a:r>
                        <a:rPr lang="id-ID" dirty="0"/>
                        <a:t>0.00010001111010111</a:t>
                      </a:r>
                    </a:p>
                  </a:txBody>
                  <a:tcPr anchor="ctr"/>
                </a:tc>
                <a:tc>
                  <a:txBody>
                    <a:bodyPr/>
                    <a:lstStyle/>
                    <a:p>
                      <a:pPr algn="ctr"/>
                      <a:r>
                        <a:rPr lang="id-ID" dirty="0"/>
                        <a:t>0.07</a:t>
                      </a:r>
                    </a:p>
                  </a:txBody>
                  <a:tcPr anchor="ctr"/>
                </a:tc>
                <a:tc>
                  <a:txBody>
                    <a:bodyPr/>
                    <a:lstStyle/>
                    <a:p>
                      <a:pPr algn="ctr"/>
                      <a:r>
                        <a:rPr lang="id-ID" dirty="0"/>
                        <a:t>0.0436560507534121727</a:t>
                      </a:r>
                    </a:p>
                  </a:txBody>
                  <a:tcPr anchor="ctr"/>
                </a:tc>
                <a:tc>
                  <a:txBody>
                    <a:bodyPr/>
                    <a:lstStyle/>
                    <a:p>
                      <a:pPr algn="ctr"/>
                      <a:r>
                        <a:rPr lang="id-ID" dirty="0"/>
                        <a:t>0.11eb851eb851eb851eb8</a:t>
                      </a:r>
                    </a:p>
                  </a:txBody>
                  <a:tcPr anchor="ctr"/>
                </a:tc>
                <a:extLst>
                  <a:ext uri="{0D108BD9-81ED-4DB2-BD59-A6C34878D82A}">
                    <a16:rowId xmlns:a16="http://schemas.microsoft.com/office/drawing/2014/main" val="3960374747"/>
                  </a:ext>
                </a:extLst>
              </a:tr>
              <a:tr h="4867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d-ID" dirty="0"/>
                        <a:t>0.00001111010111000011</a:t>
                      </a:r>
                    </a:p>
                  </a:txBody>
                  <a:tcPr anchor="ctr"/>
                </a:tc>
                <a:tc>
                  <a:txBody>
                    <a:bodyPr/>
                    <a:lstStyle/>
                    <a:p>
                      <a:pPr algn="ctr"/>
                      <a:r>
                        <a:rPr lang="id-ID" dirty="0"/>
                        <a:t>0.06</a:t>
                      </a:r>
                    </a:p>
                  </a:txBody>
                  <a:tcPr anchor="ctr"/>
                </a:tc>
                <a:tc>
                  <a:txBody>
                    <a:bodyPr/>
                    <a:lstStyle/>
                    <a:p>
                      <a:pPr algn="ctr"/>
                      <a:r>
                        <a:rPr lang="id-ID" dirty="0"/>
                        <a:t>0.03656050753412172703</a:t>
                      </a:r>
                    </a:p>
                  </a:txBody>
                  <a:tcPr anchor="ctr"/>
                </a:tc>
                <a:tc>
                  <a:txBody>
                    <a:bodyPr/>
                    <a:lstStyle/>
                    <a:p>
                      <a:pPr algn="ctr"/>
                      <a:r>
                        <a:rPr lang="id-ID" dirty="0"/>
                        <a:t>0.0f5c28f5c28f5c28f5c3</a:t>
                      </a:r>
                    </a:p>
                  </a:txBody>
                  <a:tcPr anchor="ctr"/>
                </a:tc>
                <a:extLst>
                  <a:ext uri="{0D108BD9-81ED-4DB2-BD59-A6C34878D82A}">
                    <a16:rowId xmlns:a16="http://schemas.microsoft.com/office/drawing/2014/main" val="1699671186"/>
                  </a:ext>
                </a:extLst>
              </a:tr>
              <a:tr h="486786">
                <a:tc>
                  <a:txBody>
                    <a:bodyPr/>
                    <a:lstStyle/>
                    <a:p>
                      <a:pPr algn="ctr"/>
                      <a:r>
                        <a:rPr lang="id-ID" dirty="0"/>
                        <a:t>0.00001100110011001101</a:t>
                      </a:r>
                    </a:p>
                  </a:txBody>
                  <a:tcPr anchor="ctr"/>
                </a:tc>
                <a:tc>
                  <a:txBody>
                    <a:bodyPr/>
                    <a:lstStyle/>
                    <a:p>
                      <a:pPr algn="ctr"/>
                      <a:r>
                        <a:rPr lang="id-ID" dirty="0"/>
                        <a:t>0.05</a:t>
                      </a:r>
                    </a:p>
                  </a:txBody>
                  <a:tcPr anchor="ctr"/>
                </a:tc>
                <a:tc>
                  <a:txBody>
                    <a:bodyPr/>
                    <a:lstStyle/>
                    <a:p>
                      <a:pPr algn="ctr"/>
                      <a:r>
                        <a:rPr lang="id-ID" dirty="0"/>
                        <a:t>0.0ccccccccccccccccccd</a:t>
                      </a:r>
                    </a:p>
                  </a:txBody>
                  <a:tcPr anchor="ctr"/>
                </a:tc>
                <a:tc>
                  <a:txBody>
                    <a:bodyPr/>
                    <a:lstStyle/>
                    <a:p>
                      <a:pPr algn="ctr"/>
                      <a:r>
                        <a:rPr lang="id-ID" dirty="0"/>
                        <a:t>0.03146314631463146315</a:t>
                      </a:r>
                    </a:p>
                  </a:txBody>
                  <a:tcPr anchor="ctr"/>
                </a:tc>
                <a:extLst>
                  <a:ext uri="{0D108BD9-81ED-4DB2-BD59-A6C34878D82A}">
                    <a16:rowId xmlns:a16="http://schemas.microsoft.com/office/drawing/2014/main" val="1296261875"/>
                  </a:ext>
                </a:extLst>
              </a:tr>
              <a:tr h="486786">
                <a:tc>
                  <a:txBody>
                    <a:bodyPr/>
                    <a:lstStyle/>
                    <a:p>
                      <a:pPr algn="ctr"/>
                      <a:r>
                        <a:rPr lang="id-ID" dirty="0"/>
                        <a:t>0.00001010001111010111</a:t>
                      </a:r>
                    </a:p>
                  </a:txBody>
                  <a:tcPr anchor="ctr"/>
                </a:tc>
                <a:tc>
                  <a:txBody>
                    <a:bodyPr/>
                    <a:lstStyle/>
                    <a:p>
                      <a:pPr algn="ctr"/>
                      <a:r>
                        <a:rPr lang="id-ID" dirty="0"/>
                        <a:t>0.04</a:t>
                      </a:r>
                    </a:p>
                  </a:txBody>
                  <a:tcPr anchor="ctr"/>
                </a:tc>
                <a:tc>
                  <a:txBody>
                    <a:bodyPr/>
                    <a:lstStyle/>
                    <a:p>
                      <a:pPr algn="ctr"/>
                      <a:r>
                        <a:rPr lang="id-ID" dirty="0"/>
                        <a:t>0.02436560507534121727</a:t>
                      </a:r>
                    </a:p>
                  </a:txBody>
                  <a:tcPr anchor="ctr"/>
                </a:tc>
                <a:tc>
                  <a:txBody>
                    <a:bodyPr/>
                    <a:lstStyle/>
                    <a:p>
                      <a:pPr algn="ctr"/>
                      <a:r>
                        <a:rPr lang="id-ID" dirty="0"/>
                        <a:t>0.0a3d70a3d70a3d70a3d7</a:t>
                      </a:r>
                    </a:p>
                  </a:txBody>
                  <a:tcPr anchor="ctr"/>
                </a:tc>
                <a:extLst>
                  <a:ext uri="{0D108BD9-81ED-4DB2-BD59-A6C34878D82A}">
                    <a16:rowId xmlns:a16="http://schemas.microsoft.com/office/drawing/2014/main" val="2670344712"/>
                  </a:ext>
                </a:extLst>
              </a:tr>
              <a:tr h="486786">
                <a:tc>
                  <a:txBody>
                    <a:bodyPr/>
                    <a:lstStyle/>
                    <a:p>
                      <a:pPr algn="ctr"/>
                      <a:r>
                        <a:rPr lang="id-ID" dirty="0"/>
                        <a:t>0.00000111101011100001</a:t>
                      </a:r>
                    </a:p>
                  </a:txBody>
                  <a:tcPr anchor="ctr"/>
                </a:tc>
                <a:tc>
                  <a:txBody>
                    <a:bodyPr/>
                    <a:lstStyle/>
                    <a:p>
                      <a:pPr algn="ctr"/>
                      <a:r>
                        <a:rPr lang="id-ID" dirty="0"/>
                        <a:t>0.03</a:t>
                      </a:r>
                    </a:p>
                  </a:txBody>
                  <a:tcPr anchor="ctr"/>
                </a:tc>
                <a:tc>
                  <a:txBody>
                    <a:bodyPr/>
                    <a:lstStyle/>
                    <a:p>
                      <a:pPr algn="ctr"/>
                      <a:r>
                        <a:rPr lang="id-ID" dirty="0"/>
                        <a:t>0.01727024365605075341</a:t>
                      </a:r>
                    </a:p>
                  </a:txBody>
                  <a:tcPr anchor="ctr"/>
                </a:tc>
                <a:tc>
                  <a:txBody>
                    <a:bodyPr/>
                    <a:lstStyle/>
                    <a:p>
                      <a:pPr algn="ctr"/>
                      <a:r>
                        <a:rPr lang="id-ID" dirty="0"/>
                        <a:t>0.07ae147ae147ae147ae1</a:t>
                      </a:r>
                    </a:p>
                  </a:txBody>
                  <a:tcPr anchor="ctr"/>
                </a:tc>
                <a:extLst>
                  <a:ext uri="{0D108BD9-81ED-4DB2-BD59-A6C34878D82A}">
                    <a16:rowId xmlns:a16="http://schemas.microsoft.com/office/drawing/2014/main" val="3307510426"/>
                  </a:ext>
                </a:extLst>
              </a:tr>
              <a:tr h="486786">
                <a:tc>
                  <a:txBody>
                    <a:bodyPr/>
                    <a:lstStyle/>
                    <a:p>
                      <a:pPr algn="ctr"/>
                      <a:r>
                        <a:rPr lang="id-ID" dirty="0"/>
                        <a:t>0.000001010001111011</a:t>
                      </a:r>
                    </a:p>
                  </a:txBody>
                  <a:tcPr anchor="ctr"/>
                </a:tc>
                <a:tc>
                  <a:txBody>
                    <a:bodyPr/>
                    <a:lstStyle/>
                    <a:p>
                      <a:pPr algn="ctr"/>
                      <a:r>
                        <a:rPr lang="id-ID" dirty="0"/>
                        <a:t>0.02</a:t>
                      </a:r>
                    </a:p>
                  </a:txBody>
                  <a:tcPr anchor="ctr"/>
                </a:tc>
                <a:tc>
                  <a:txBody>
                    <a:bodyPr/>
                    <a:lstStyle/>
                    <a:p>
                      <a:pPr algn="ctr"/>
                      <a:r>
                        <a:rPr lang="id-ID" dirty="0"/>
                        <a:t>0.01217270243656050754</a:t>
                      </a:r>
                    </a:p>
                  </a:txBody>
                  <a:tcPr anchor="ctr"/>
                </a:tc>
                <a:tc>
                  <a:txBody>
                    <a:bodyPr/>
                    <a:lstStyle/>
                    <a:p>
                      <a:pPr algn="ctr"/>
                      <a:r>
                        <a:rPr lang="id-ID" dirty="0"/>
                        <a:t>0.051eb851eb851eb851ec</a:t>
                      </a:r>
                    </a:p>
                  </a:txBody>
                  <a:tcPr anchor="ctr"/>
                </a:tc>
                <a:extLst>
                  <a:ext uri="{0D108BD9-81ED-4DB2-BD59-A6C34878D82A}">
                    <a16:rowId xmlns:a16="http://schemas.microsoft.com/office/drawing/2014/main" val="3495831220"/>
                  </a:ext>
                </a:extLst>
              </a:tr>
              <a:tr h="486786">
                <a:tc>
                  <a:txBody>
                    <a:bodyPr/>
                    <a:lstStyle/>
                    <a:p>
                      <a:pPr algn="ctr"/>
                      <a:r>
                        <a:rPr lang="id-ID" dirty="0"/>
                        <a:t>0.0000001010001111011</a:t>
                      </a:r>
                    </a:p>
                  </a:txBody>
                  <a:tcPr anchor="ctr"/>
                </a:tc>
                <a:tc>
                  <a:txBody>
                    <a:bodyPr/>
                    <a:lstStyle/>
                    <a:p>
                      <a:pPr algn="ctr"/>
                      <a:r>
                        <a:rPr lang="id-ID" dirty="0"/>
                        <a:t>0.01</a:t>
                      </a:r>
                    </a:p>
                  </a:txBody>
                  <a:tcPr anchor="ctr"/>
                </a:tc>
                <a:tc>
                  <a:txBody>
                    <a:bodyPr/>
                    <a:lstStyle/>
                    <a:p>
                      <a:pPr algn="ctr"/>
                      <a:r>
                        <a:rPr lang="id-ID" dirty="0"/>
                        <a:t>0.00507534121727024366</a:t>
                      </a:r>
                    </a:p>
                  </a:txBody>
                  <a:tcPr anchor="ctr"/>
                </a:tc>
                <a:tc>
                  <a:txBody>
                    <a:bodyPr/>
                    <a:lstStyle/>
                    <a:p>
                      <a:pPr algn="ctr"/>
                      <a:r>
                        <a:rPr lang="id-ID" dirty="0"/>
                        <a:t>0.028f5c28f5c28f5c28f6</a:t>
                      </a:r>
                    </a:p>
                  </a:txBody>
                  <a:tcPr anchor="ctr"/>
                </a:tc>
                <a:extLst>
                  <a:ext uri="{0D108BD9-81ED-4DB2-BD59-A6C34878D82A}">
                    <a16:rowId xmlns:a16="http://schemas.microsoft.com/office/drawing/2014/main" val="1391781863"/>
                  </a:ext>
                </a:extLst>
              </a:tr>
              <a:tr h="486786">
                <a:tc>
                  <a:txBody>
                    <a:bodyPr/>
                    <a:lstStyle/>
                    <a:p>
                      <a:pPr algn="ctr"/>
                      <a:r>
                        <a:rPr lang="id-ID" dirty="0"/>
                        <a:t>0.00000100110111010011</a:t>
                      </a:r>
                    </a:p>
                  </a:txBody>
                  <a:tcPr anchor="ctr"/>
                </a:tc>
                <a:tc>
                  <a:txBody>
                    <a:bodyPr/>
                    <a:lstStyle/>
                    <a:p>
                      <a:pPr algn="ctr"/>
                      <a:r>
                        <a:rPr lang="id-ID" dirty="0"/>
                        <a:t>0.019</a:t>
                      </a:r>
                    </a:p>
                  </a:txBody>
                  <a:tcPr anchor="ctr"/>
                </a:tc>
                <a:tc>
                  <a:txBody>
                    <a:bodyPr/>
                    <a:lstStyle/>
                    <a:p>
                      <a:pPr algn="ctr"/>
                      <a:r>
                        <a:rPr lang="id-ID" dirty="0"/>
                        <a:t>0.04dd2f1a9fbe76c8b439</a:t>
                      </a:r>
                    </a:p>
                  </a:txBody>
                  <a:tcPr anchor="ctr"/>
                </a:tc>
                <a:tc>
                  <a:txBody>
                    <a:bodyPr/>
                    <a:lstStyle/>
                    <a:p>
                      <a:pPr algn="ctr"/>
                      <a:r>
                        <a:rPr lang="id-ID" dirty="0"/>
                        <a:t>0.01156457065176763555</a:t>
                      </a:r>
                    </a:p>
                  </a:txBody>
                  <a:tcPr anchor="ctr"/>
                </a:tc>
                <a:extLst>
                  <a:ext uri="{0D108BD9-81ED-4DB2-BD59-A6C34878D82A}">
                    <a16:rowId xmlns:a16="http://schemas.microsoft.com/office/drawing/2014/main" val="3214915045"/>
                  </a:ext>
                </a:extLst>
              </a:tr>
            </a:tbl>
          </a:graphicData>
        </a:graphic>
      </p:graphicFrame>
    </p:spTree>
    <p:extLst>
      <p:ext uri="{BB962C8B-B14F-4D97-AF65-F5344CB8AC3E}">
        <p14:creationId xmlns:p14="http://schemas.microsoft.com/office/powerpoint/2010/main" val="33219275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726F0A4A-2B80-4469-8016-ACE8920C9B7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6933"/>
            <a:ext cx="12192000" cy="6841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883C177-F8DE-41D6-B20F-87086A5C9A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6160" y="-937260"/>
            <a:ext cx="6195060" cy="6195060"/>
          </a:xfrm>
          <a:prstGeom prst="rect">
            <a:avLst/>
          </a:prstGeom>
        </p:spPr>
      </p:pic>
      <p:pic>
        <p:nvPicPr>
          <p:cNvPr id="5" name="Picture 4">
            <a:extLst>
              <a:ext uri="{FF2B5EF4-FFF2-40B4-BE49-F238E27FC236}">
                <a16:creationId xmlns:a16="http://schemas.microsoft.com/office/drawing/2014/main" id="{7B675CD6-FE13-4BA2-86BB-248B7551C7A9}"/>
              </a:ext>
            </a:extLst>
          </p:cNvPr>
          <p:cNvPicPr>
            <a:picLocks noChangeAspect="1"/>
          </p:cNvPicPr>
          <p:nvPr/>
        </p:nvPicPr>
        <p:blipFill rotWithShape="1">
          <a:blip r:embed="rId4">
            <a:extLst>
              <a:ext uri="{28A0092B-C50C-407E-A947-70E740481C1C}">
                <a14:useLocalDpi xmlns:a14="http://schemas.microsoft.com/office/drawing/2010/main" val="0"/>
              </a:ext>
            </a:extLst>
          </a:blip>
          <a:srcRect r="15300" b="54050"/>
          <a:stretch/>
        </p:blipFill>
        <p:spPr>
          <a:xfrm>
            <a:off x="7077075" y="3746183"/>
            <a:ext cx="5114925" cy="3111818"/>
          </a:xfrm>
          <a:prstGeom prst="rect">
            <a:avLst/>
          </a:prstGeom>
        </p:spPr>
      </p:pic>
      <p:pic>
        <p:nvPicPr>
          <p:cNvPr id="7" name="Picture 6">
            <a:extLst>
              <a:ext uri="{FF2B5EF4-FFF2-40B4-BE49-F238E27FC236}">
                <a16:creationId xmlns:a16="http://schemas.microsoft.com/office/drawing/2014/main" id="{CF90111A-03F3-4077-BB5D-22CAF167DB7E}"/>
              </a:ext>
            </a:extLst>
          </p:cNvPr>
          <p:cNvPicPr>
            <a:picLocks noChangeAspect="1"/>
          </p:cNvPicPr>
          <p:nvPr/>
        </p:nvPicPr>
        <p:blipFill rotWithShape="1">
          <a:blip r:embed="rId5">
            <a:extLst>
              <a:ext uri="{28A0092B-C50C-407E-A947-70E740481C1C}">
                <a14:useLocalDpi xmlns:a14="http://schemas.microsoft.com/office/drawing/2010/main" val="0"/>
              </a:ext>
            </a:extLst>
          </a:blip>
          <a:srcRect l="33279" b="26088"/>
          <a:stretch/>
        </p:blipFill>
        <p:spPr>
          <a:xfrm>
            <a:off x="0" y="1911769"/>
            <a:ext cx="3388995" cy="4946232"/>
          </a:xfrm>
          <a:prstGeom prst="rect">
            <a:avLst/>
          </a:prstGeom>
        </p:spPr>
      </p:pic>
      <p:sp>
        <p:nvSpPr>
          <p:cNvPr id="8" name="TextBox 7">
            <a:extLst>
              <a:ext uri="{FF2B5EF4-FFF2-40B4-BE49-F238E27FC236}">
                <a16:creationId xmlns:a16="http://schemas.microsoft.com/office/drawing/2014/main" id="{99741476-2CCE-4AA0-87FE-028671096491}"/>
              </a:ext>
            </a:extLst>
          </p:cNvPr>
          <p:cNvSpPr txBox="1"/>
          <p:nvPr/>
        </p:nvSpPr>
        <p:spPr>
          <a:xfrm>
            <a:off x="9069705" y="6133181"/>
            <a:ext cx="3122295" cy="707886"/>
          </a:xfrm>
          <a:prstGeom prst="rect">
            <a:avLst/>
          </a:prstGeom>
          <a:noFill/>
        </p:spPr>
        <p:txBody>
          <a:bodyPr wrap="square" rtlCol="0">
            <a:spAutoFit/>
          </a:bodyPr>
          <a:lstStyle/>
          <a:p>
            <a:r>
              <a:rPr lang="id-ID" sz="4000" b="1" dirty="0">
                <a:solidFill>
                  <a:schemeClr val="bg1"/>
                </a:solidFill>
                <a:latin typeface="A Gentle Touch" panose="02000603000000000000" pitchFamily="2" charset="0"/>
                <a:ea typeface="A Gentle Touch" panose="02000603000000000000" pitchFamily="2" charset="0"/>
              </a:rPr>
              <a:t>@Gagahputra_01</a:t>
            </a:r>
          </a:p>
        </p:txBody>
      </p:sp>
    </p:spTree>
    <p:extLst>
      <p:ext uri="{BB962C8B-B14F-4D97-AF65-F5344CB8AC3E}">
        <p14:creationId xmlns:p14="http://schemas.microsoft.com/office/powerpoint/2010/main" val="2656916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4145C3-38F9-4C2E-8617-AEB8BD7D0BB2}"/>
              </a:ext>
            </a:extLst>
          </p:cNvPr>
          <p:cNvSpPr txBox="1"/>
          <p:nvPr/>
        </p:nvSpPr>
        <p:spPr>
          <a:xfrm>
            <a:off x="417040" y="399187"/>
            <a:ext cx="9208873" cy="2246769"/>
          </a:xfrm>
          <a:prstGeom prst="rect">
            <a:avLst/>
          </a:prstGeom>
          <a:noFill/>
        </p:spPr>
        <p:txBody>
          <a:bodyPr wrap="square">
            <a:spAutoFit/>
          </a:bodyPr>
          <a:lstStyle/>
          <a:p>
            <a:pPr marL="342900" indent="-342900">
              <a:buAutoNum type="arabicPeriod"/>
            </a:pPr>
            <a:r>
              <a:rPr lang="id-ID" sz="2000" b="0" i="0" dirty="0">
                <a:solidFill>
                  <a:srgbClr val="3C4043"/>
                </a:solidFill>
                <a:effectLst/>
                <a:latin typeface="Roboto"/>
              </a:rPr>
              <a:t>Sebutkan beberapa contoh bahasa pemrograman untuk bahasa mesin, bahasa assembly, bahasa menengah, dan bahasa tingkat tinggi . </a:t>
            </a:r>
            <a:endParaRPr lang="en-GB" sz="2000" b="0" i="0" dirty="0">
              <a:solidFill>
                <a:srgbClr val="3C4043"/>
              </a:solidFill>
              <a:effectLst/>
              <a:latin typeface="Roboto"/>
            </a:endParaRPr>
          </a:p>
          <a:p>
            <a:endParaRPr lang="en-GB" sz="2000" b="0" i="0" dirty="0">
              <a:solidFill>
                <a:srgbClr val="3C4043"/>
              </a:solidFill>
              <a:effectLst/>
              <a:latin typeface="Roboto"/>
            </a:endParaRPr>
          </a:p>
          <a:p>
            <a:endParaRPr lang="en-GB" sz="2000" b="0" i="0" dirty="0">
              <a:solidFill>
                <a:srgbClr val="3C4043"/>
              </a:solidFill>
              <a:effectLst/>
              <a:latin typeface="Roboto"/>
            </a:endParaRPr>
          </a:p>
          <a:p>
            <a:pPr marL="342900" indent="-342900">
              <a:buFont typeface="+mj-lt"/>
              <a:buAutoNum type="arabicPeriod" startAt="2"/>
            </a:pPr>
            <a:r>
              <a:rPr lang="id-ID" sz="2000" b="0" i="0" dirty="0">
                <a:solidFill>
                  <a:srgbClr val="3C4043"/>
                </a:solidFill>
                <a:effectLst/>
                <a:latin typeface="Roboto"/>
              </a:rPr>
              <a:t>Buat algoritma untuk menghitung bilangan Phi, mengitung luasan kurva, dan konversi bilangan biner ke desimal dan heksa dan dari desimal ke biner baik untuk bilangan negatif ataupun pecahan.</a:t>
            </a:r>
            <a:endParaRPr lang="id-ID" sz="2000" dirty="0"/>
          </a:p>
        </p:txBody>
      </p:sp>
    </p:spTree>
    <p:extLst>
      <p:ext uri="{BB962C8B-B14F-4D97-AF65-F5344CB8AC3E}">
        <p14:creationId xmlns:p14="http://schemas.microsoft.com/office/powerpoint/2010/main" val="36635950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808B8-79FD-431E-8D8D-CBDED807C01F}"/>
              </a:ext>
            </a:extLst>
          </p:cNvPr>
          <p:cNvSpPr>
            <a:spLocks noGrp="1"/>
          </p:cNvSpPr>
          <p:nvPr>
            <p:ph type="title"/>
          </p:nvPr>
        </p:nvSpPr>
        <p:spPr/>
        <p:txBody>
          <a:bodyPr/>
          <a:lstStyle/>
          <a:p>
            <a:r>
              <a:rPr lang="id-ID" dirty="0"/>
              <a:t>Jenis-jenis bahasa pemrograman</a:t>
            </a:r>
          </a:p>
        </p:txBody>
      </p:sp>
      <p:sp>
        <p:nvSpPr>
          <p:cNvPr id="3" name="Content Placeholder 2">
            <a:extLst>
              <a:ext uri="{FF2B5EF4-FFF2-40B4-BE49-F238E27FC236}">
                <a16:creationId xmlns:a16="http://schemas.microsoft.com/office/drawing/2014/main" id="{129E3134-EB05-4255-8664-57D163E59672}"/>
              </a:ext>
            </a:extLst>
          </p:cNvPr>
          <p:cNvSpPr>
            <a:spLocks noGrp="1"/>
          </p:cNvSpPr>
          <p:nvPr>
            <p:ph idx="1"/>
          </p:nvPr>
        </p:nvSpPr>
        <p:spPr/>
        <p:txBody>
          <a:bodyPr/>
          <a:lstStyle/>
          <a:p>
            <a:r>
              <a:rPr lang="id-ID" dirty="0"/>
              <a:t>Berdasarkan Tingkat Bahasa:</a:t>
            </a:r>
          </a:p>
          <a:p>
            <a:pPr lvl="1"/>
            <a:r>
              <a:rPr lang="id-ID" dirty="0"/>
              <a:t>Bahasa Tingkat Tinggi</a:t>
            </a:r>
          </a:p>
          <a:p>
            <a:pPr lvl="1"/>
            <a:r>
              <a:rPr lang="id-ID" dirty="0"/>
              <a:t>Bahasa Tingkat Menengah</a:t>
            </a:r>
          </a:p>
          <a:p>
            <a:pPr lvl="1"/>
            <a:r>
              <a:rPr lang="id-ID" dirty="0"/>
              <a:t>Bahasa Tingkat Rendah</a:t>
            </a:r>
          </a:p>
          <a:p>
            <a:r>
              <a:rPr lang="id-ID" dirty="0"/>
              <a:t>Jenis-jenis Bahasa Pemrograman,</a:t>
            </a:r>
          </a:p>
          <a:p>
            <a:pPr lvl="1"/>
            <a:endParaRPr lang="id-ID" dirty="0"/>
          </a:p>
        </p:txBody>
      </p:sp>
      <p:sp>
        <p:nvSpPr>
          <p:cNvPr id="4" name="TextBox 3">
            <a:extLst>
              <a:ext uri="{FF2B5EF4-FFF2-40B4-BE49-F238E27FC236}">
                <a16:creationId xmlns:a16="http://schemas.microsoft.com/office/drawing/2014/main" id="{D158E790-8A22-4917-B58B-0C5589C23E5B}"/>
              </a:ext>
            </a:extLst>
          </p:cNvPr>
          <p:cNvSpPr txBox="1"/>
          <p:nvPr/>
        </p:nvSpPr>
        <p:spPr>
          <a:xfrm>
            <a:off x="1195516" y="4030660"/>
            <a:ext cx="5131143" cy="2462213"/>
          </a:xfrm>
          <a:prstGeom prst="rect">
            <a:avLst/>
          </a:prstGeom>
          <a:noFill/>
        </p:spPr>
        <p:txBody>
          <a:bodyPr wrap="square" numCol="3" rtlCol="0">
            <a:spAutoFit/>
          </a:bodyPr>
          <a:lstStyle/>
          <a:p>
            <a:pPr algn="just"/>
            <a:r>
              <a:rPr lang="id-ID" sz="1400" i="0" dirty="0">
                <a:solidFill>
                  <a:srgbClr val="000000"/>
                </a:solidFill>
                <a:effectLst/>
              </a:rPr>
              <a:t>Assembly Language</a:t>
            </a:r>
            <a:endParaRPr lang="id-ID" sz="1400" i="0" dirty="0">
              <a:solidFill>
                <a:srgbClr val="494949"/>
              </a:solidFill>
              <a:effectLst/>
            </a:endParaRPr>
          </a:p>
          <a:p>
            <a:pPr algn="just"/>
            <a:r>
              <a:rPr lang="id-ID" sz="1400" i="0" dirty="0">
                <a:solidFill>
                  <a:srgbClr val="000000"/>
                </a:solidFill>
                <a:effectLst/>
              </a:rPr>
              <a:t>Basic</a:t>
            </a:r>
            <a:endParaRPr lang="id-ID" sz="1400" i="0" dirty="0">
              <a:solidFill>
                <a:srgbClr val="494949"/>
              </a:solidFill>
              <a:effectLst/>
            </a:endParaRPr>
          </a:p>
          <a:p>
            <a:pPr algn="just"/>
            <a:r>
              <a:rPr lang="id-ID" sz="1400" i="0" dirty="0">
                <a:solidFill>
                  <a:srgbClr val="000000"/>
                </a:solidFill>
                <a:effectLst/>
              </a:rPr>
              <a:t>C</a:t>
            </a:r>
            <a:endParaRPr lang="id-ID" sz="1400" i="0" dirty="0">
              <a:solidFill>
                <a:srgbClr val="494949"/>
              </a:solidFill>
              <a:effectLst/>
            </a:endParaRPr>
          </a:p>
          <a:p>
            <a:pPr algn="just"/>
            <a:r>
              <a:rPr lang="id-ID" sz="1400" i="0" dirty="0">
                <a:solidFill>
                  <a:srgbClr val="000000"/>
                </a:solidFill>
                <a:effectLst/>
              </a:rPr>
              <a:t>C++</a:t>
            </a:r>
            <a:endParaRPr lang="id-ID" sz="1400" i="0" dirty="0">
              <a:solidFill>
                <a:srgbClr val="494949"/>
              </a:solidFill>
              <a:effectLst/>
            </a:endParaRPr>
          </a:p>
          <a:p>
            <a:pPr algn="just"/>
            <a:r>
              <a:rPr lang="id-ID" sz="1400" i="0" dirty="0">
                <a:solidFill>
                  <a:srgbClr val="000000"/>
                </a:solidFill>
                <a:effectLst/>
              </a:rPr>
              <a:t>Cobol</a:t>
            </a:r>
            <a:endParaRPr lang="id-ID" sz="1400" i="0" dirty="0">
              <a:solidFill>
                <a:srgbClr val="494949"/>
              </a:solidFill>
              <a:effectLst/>
            </a:endParaRPr>
          </a:p>
          <a:p>
            <a:pPr algn="just"/>
            <a:r>
              <a:rPr lang="id-ID" sz="1400" i="0" dirty="0">
                <a:solidFill>
                  <a:srgbClr val="000000"/>
                </a:solidFill>
                <a:effectLst/>
              </a:rPr>
              <a:t>Delphi</a:t>
            </a:r>
            <a:endParaRPr lang="id-ID" sz="1400" i="0" dirty="0">
              <a:solidFill>
                <a:srgbClr val="494949"/>
              </a:solidFill>
              <a:effectLst/>
            </a:endParaRPr>
          </a:p>
          <a:p>
            <a:pPr algn="just"/>
            <a:r>
              <a:rPr lang="id-ID" sz="1400" i="0" dirty="0">
                <a:solidFill>
                  <a:srgbClr val="000000"/>
                </a:solidFill>
                <a:effectLst/>
              </a:rPr>
              <a:t>Erlang</a:t>
            </a:r>
            <a:endParaRPr lang="id-ID" sz="1400" i="0" dirty="0">
              <a:solidFill>
                <a:srgbClr val="494949"/>
              </a:solidFill>
              <a:effectLst/>
            </a:endParaRPr>
          </a:p>
          <a:p>
            <a:pPr algn="just"/>
            <a:r>
              <a:rPr lang="id-ID" sz="1400" i="0" dirty="0">
                <a:solidFill>
                  <a:srgbClr val="000000"/>
                </a:solidFill>
                <a:effectLst/>
              </a:rPr>
              <a:t>Elixir</a:t>
            </a:r>
            <a:endParaRPr lang="id-ID" sz="1400" i="0" dirty="0">
              <a:solidFill>
                <a:srgbClr val="494949"/>
              </a:solidFill>
              <a:effectLst/>
            </a:endParaRPr>
          </a:p>
          <a:p>
            <a:pPr algn="just"/>
            <a:r>
              <a:rPr lang="id-ID" sz="1400" i="0" dirty="0">
                <a:solidFill>
                  <a:srgbClr val="000000"/>
                </a:solidFill>
                <a:effectLst/>
              </a:rPr>
              <a:t>Fortran</a:t>
            </a:r>
            <a:endParaRPr lang="id-ID" sz="1400" i="0" dirty="0">
              <a:solidFill>
                <a:srgbClr val="494949"/>
              </a:solidFill>
              <a:effectLst/>
            </a:endParaRPr>
          </a:p>
          <a:p>
            <a:pPr algn="just"/>
            <a:r>
              <a:rPr lang="id-ID" sz="1400" i="0" dirty="0">
                <a:solidFill>
                  <a:srgbClr val="000000"/>
                </a:solidFill>
                <a:effectLst/>
              </a:rPr>
              <a:t>Golo</a:t>
            </a:r>
            <a:endParaRPr lang="id-ID" sz="1400" i="0" dirty="0">
              <a:solidFill>
                <a:srgbClr val="494949"/>
              </a:solidFill>
              <a:effectLst/>
            </a:endParaRPr>
          </a:p>
          <a:p>
            <a:pPr algn="just"/>
            <a:r>
              <a:rPr lang="id-ID" sz="1400" i="0" dirty="0">
                <a:solidFill>
                  <a:srgbClr val="000000"/>
                </a:solidFill>
                <a:effectLst/>
              </a:rPr>
              <a:t>Java</a:t>
            </a:r>
            <a:endParaRPr lang="id-ID" sz="1400" i="0" dirty="0">
              <a:solidFill>
                <a:srgbClr val="494949"/>
              </a:solidFill>
              <a:effectLst/>
            </a:endParaRPr>
          </a:p>
          <a:p>
            <a:pPr algn="just"/>
            <a:r>
              <a:rPr lang="id-ID" sz="1400" i="0" dirty="0">
                <a:solidFill>
                  <a:srgbClr val="000000"/>
                </a:solidFill>
                <a:effectLst/>
              </a:rPr>
              <a:t>Json</a:t>
            </a:r>
            <a:endParaRPr lang="id-ID" sz="1400" i="0" dirty="0">
              <a:solidFill>
                <a:srgbClr val="494949"/>
              </a:solidFill>
              <a:effectLst/>
            </a:endParaRPr>
          </a:p>
          <a:p>
            <a:pPr algn="just"/>
            <a:r>
              <a:rPr lang="id-ID" sz="1400" i="0" dirty="0">
                <a:solidFill>
                  <a:srgbClr val="000000"/>
                </a:solidFill>
                <a:effectLst/>
              </a:rPr>
              <a:t>Kotlin</a:t>
            </a:r>
            <a:endParaRPr lang="id-ID" sz="1400" i="0" dirty="0">
              <a:solidFill>
                <a:srgbClr val="494949"/>
              </a:solidFill>
              <a:effectLst/>
            </a:endParaRPr>
          </a:p>
          <a:p>
            <a:pPr algn="just"/>
            <a:r>
              <a:rPr lang="id-ID" sz="1400" i="0" dirty="0">
                <a:solidFill>
                  <a:srgbClr val="000000"/>
                </a:solidFill>
                <a:effectLst/>
              </a:rPr>
              <a:t>Lisp</a:t>
            </a:r>
            <a:endParaRPr lang="id-ID" sz="1400" i="0" dirty="0">
              <a:solidFill>
                <a:srgbClr val="494949"/>
              </a:solidFill>
              <a:effectLst/>
            </a:endParaRPr>
          </a:p>
          <a:p>
            <a:pPr algn="just"/>
            <a:r>
              <a:rPr lang="id-ID" sz="1400" i="0" dirty="0">
                <a:solidFill>
                  <a:srgbClr val="000000"/>
                </a:solidFill>
                <a:effectLst/>
              </a:rPr>
              <a:t>LFE</a:t>
            </a:r>
            <a:endParaRPr lang="id-ID" sz="1400" i="0" dirty="0">
              <a:solidFill>
                <a:srgbClr val="494949"/>
              </a:solidFill>
              <a:effectLst/>
            </a:endParaRPr>
          </a:p>
          <a:p>
            <a:pPr algn="just"/>
            <a:r>
              <a:rPr lang="id-ID" sz="1400" i="0" dirty="0">
                <a:solidFill>
                  <a:srgbClr val="000000"/>
                </a:solidFill>
                <a:effectLst/>
              </a:rPr>
              <a:t>Pascal</a:t>
            </a:r>
            <a:endParaRPr lang="id-ID" sz="1400" i="0" dirty="0">
              <a:solidFill>
                <a:srgbClr val="494949"/>
              </a:solidFill>
              <a:effectLst/>
            </a:endParaRPr>
          </a:p>
          <a:p>
            <a:pPr algn="just"/>
            <a:r>
              <a:rPr lang="id-ID" sz="1400" i="0" dirty="0">
                <a:solidFill>
                  <a:srgbClr val="000000"/>
                </a:solidFill>
                <a:effectLst/>
              </a:rPr>
              <a:t>Php</a:t>
            </a:r>
            <a:endParaRPr lang="id-ID" sz="1400" i="0" dirty="0">
              <a:solidFill>
                <a:srgbClr val="494949"/>
              </a:solidFill>
              <a:effectLst/>
            </a:endParaRPr>
          </a:p>
          <a:p>
            <a:pPr algn="just"/>
            <a:r>
              <a:rPr lang="id-ID" sz="1400" i="0" dirty="0">
                <a:solidFill>
                  <a:srgbClr val="000000"/>
                </a:solidFill>
                <a:effectLst/>
              </a:rPr>
              <a:t>Python</a:t>
            </a:r>
            <a:endParaRPr lang="id-ID" sz="1400" i="0" dirty="0">
              <a:solidFill>
                <a:srgbClr val="494949"/>
              </a:solidFill>
              <a:effectLst/>
            </a:endParaRPr>
          </a:p>
          <a:p>
            <a:pPr algn="just"/>
            <a:r>
              <a:rPr lang="id-ID" sz="1400" i="0" dirty="0">
                <a:solidFill>
                  <a:srgbClr val="000000"/>
                </a:solidFill>
                <a:effectLst/>
              </a:rPr>
              <a:t>Ruby</a:t>
            </a:r>
            <a:endParaRPr lang="id-ID" sz="1400" i="0" dirty="0">
              <a:solidFill>
                <a:srgbClr val="494949"/>
              </a:solidFill>
              <a:effectLst/>
            </a:endParaRPr>
          </a:p>
          <a:p>
            <a:pPr algn="just"/>
            <a:r>
              <a:rPr lang="id-ID" sz="1400" i="0" dirty="0">
                <a:solidFill>
                  <a:srgbClr val="000000"/>
                </a:solidFill>
                <a:effectLst/>
              </a:rPr>
              <a:t>Swift</a:t>
            </a:r>
            <a:endParaRPr lang="id-ID" sz="1400" i="0" dirty="0">
              <a:solidFill>
                <a:srgbClr val="494949"/>
              </a:solidFill>
              <a:effectLst/>
            </a:endParaRPr>
          </a:p>
          <a:p>
            <a:pPr algn="just"/>
            <a:r>
              <a:rPr lang="id-ID" sz="1400" i="0" dirty="0">
                <a:solidFill>
                  <a:srgbClr val="000000"/>
                </a:solidFill>
                <a:effectLst/>
              </a:rPr>
              <a:t>SQL</a:t>
            </a:r>
            <a:endParaRPr lang="id-ID" sz="1400" i="0" dirty="0">
              <a:solidFill>
                <a:srgbClr val="494949"/>
              </a:solidFill>
              <a:effectLst/>
            </a:endParaRPr>
          </a:p>
          <a:p>
            <a:pPr algn="just"/>
            <a:r>
              <a:rPr lang="id-ID" sz="1400" i="0" dirty="0">
                <a:solidFill>
                  <a:srgbClr val="000000"/>
                </a:solidFill>
                <a:effectLst/>
              </a:rPr>
              <a:t>Snobol</a:t>
            </a:r>
            <a:endParaRPr lang="en-GB" sz="1400" i="0" dirty="0">
              <a:solidFill>
                <a:srgbClr val="000000"/>
              </a:solidFill>
              <a:effectLst/>
            </a:endParaRPr>
          </a:p>
          <a:p>
            <a:pPr algn="just"/>
            <a:r>
              <a:rPr lang="id-ID" sz="1400" i="0" dirty="0">
                <a:solidFill>
                  <a:srgbClr val="000000"/>
                </a:solidFill>
                <a:effectLst/>
              </a:rPr>
              <a:t>Strach</a:t>
            </a:r>
            <a:endParaRPr lang="id-ID" sz="1400" i="0" dirty="0">
              <a:solidFill>
                <a:srgbClr val="494949"/>
              </a:solidFill>
              <a:effectLst/>
            </a:endParaRPr>
          </a:p>
          <a:p>
            <a:pPr algn="just"/>
            <a:r>
              <a:rPr lang="id-ID" sz="1400" i="0" dirty="0">
                <a:solidFill>
                  <a:srgbClr val="000000"/>
                </a:solidFill>
                <a:effectLst/>
              </a:rPr>
              <a:t>Spark</a:t>
            </a:r>
            <a:endParaRPr lang="id-ID" sz="1400" i="0" dirty="0">
              <a:solidFill>
                <a:srgbClr val="494949"/>
              </a:solidFill>
              <a:effectLst/>
            </a:endParaRPr>
          </a:p>
          <a:p>
            <a:pPr algn="just"/>
            <a:r>
              <a:rPr lang="id-ID" sz="1400" i="0" dirty="0">
                <a:solidFill>
                  <a:srgbClr val="000000"/>
                </a:solidFill>
                <a:effectLst/>
              </a:rPr>
              <a:t>T-Sql</a:t>
            </a:r>
            <a:endParaRPr lang="id-ID" sz="1400" i="0" dirty="0">
              <a:solidFill>
                <a:srgbClr val="494949"/>
              </a:solidFill>
              <a:effectLst/>
            </a:endParaRPr>
          </a:p>
          <a:p>
            <a:pPr algn="just"/>
            <a:r>
              <a:rPr lang="id-ID" sz="1400" i="0" dirty="0">
                <a:solidFill>
                  <a:srgbClr val="000000"/>
                </a:solidFill>
                <a:effectLst/>
              </a:rPr>
              <a:t>Tynker</a:t>
            </a:r>
            <a:endParaRPr lang="id-ID" sz="1400" i="0" dirty="0">
              <a:solidFill>
                <a:srgbClr val="494949"/>
              </a:solidFill>
              <a:effectLst/>
            </a:endParaRPr>
          </a:p>
          <a:p>
            <a:pPr algn="just"/>
            <a:r>
              <a:rPr lang="id-ID" sz="1400" i="0" dirty="0">
                <a:solidFill>
                  <a:srgbClr val="000000"/>
                </a:solidFill>
                <a:effectLst/>
              </a:rPr>
              <a:t>Visual Foxpro</a:t>
            </a:r>
            <a:endParaRPr lang="id-ID" sz="1400" i="0" dirty="0">
              <a:solidFill>
                <a:srgbClr val="494949"/>
              </a:solidFill>
              <a:effectLst/>
            </a:endParaRPr>
          </a:p>
          <a:p>
            <a:pPr algn="just"/>
            <a:r>
              <a:rPr lang="id-ID" sz="1400" i="0" dirty="0">
                <a:solidFill>
                  <a:srgbClr val="000000"/>
                </a:solidFill>
                <a:effectLst/>
              </a:rPr>
              <a:t>Visual Fortran</a:t>
            </a:r>
            <a:endParaRPr lang="id-ID" sz="1400" i="0" dirty="0">
              <a:solidFill>
                <a:srgbClr val="494949"/>
              </a:solidFill>
              <a:effectLst/>
            </a:endParaRPr>
          </a:p>
          <a:p>
            <a:pPr algn="just"/>
            <a:r>
              <a:rPr lang="id-ID" sz="1400" i="0" dirty="0">
                <a:solidFill>
                  <a:srgbClr val="000000"/>
                </a:solidFill>
                <a:effectLst/>
              </a:rPr>
              <a:t>Visual Basic</a:t>
            </a:r>
            <a:endParaRPr lang="id-ID" sz="1400" i="0" dirty="0">
              <a:solidFill>
                <a:srgbClr val="494949"/>
              </a:solidFill>
              <a:effectLst/>
            </a:endParaRPr>
          </a:p>
          <a:p>
            <a:pPr algn="just"/>
            <a:r>
              <a:rPr lang="id-ID" sz="1400" i="0" dirty="0">
                <a:solidFill>
                  <a:srgbClr val="000000"/>
                </a:solidFill>
                <a:effectLst/>
              </a:rPr>
              <a:t>Visual Basic.net</a:t>
            </a:r>
            <a:endParaRPr lang="id-ID" sz="1400" i="0" dirty="0">
              <a:solidFill>
                <a:srgbClr val="494949"/>
              </a:solidFill>
              <a:effectLst/>
            </a:endParaRPr>
          </a:p>
          <a:p>
            <a:pPr algn="just"/>
            <a:endParaRPr lang="id-ID" sz="1400" i="0" dirty="0">
              <a:solidFill>
                <a:srgbClr val="494949"/>
              </a:solidFill>
              <a:effectLst/>
            </a:endParaRPr>
          </a:p>
        </p:txBody>
      </p:sp>
    </p:spTree>
    <p:extLst>
      <p:ext uri="{BB962C8B-B14F-4D97-AF65-F5344CB8AC3E}">
        <p14:creationId xmlns:p14="http://schemas.microsoft.com/office/powerpoint/2010/main" val="4529075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592E-4FC1-46CC-8618-C9BB09F1E1BB}"/>
              </a:ext>
            </a:extLst>
          </p:cNvPr>
          <p:cNvSpPr>
            <a:spLocks noGrp="1"/>
          </p:cNvSpPr>
          <p:nvPr>
            <p:ph type="title"/>
          </p:nvPr>
        </p:nvSpPr>
        <p:spPr/>
        <p:txBody>
          <a:bodyPr/>
          <a:lstStyle/>
          <a:p>
            <a:r>
              <a:rPr lang="id-ID" i="0" dirty="0">
                <a:solidFill>
                  <a:srgbClr val="000000"/>
                </a:solidFill>
                <a:effectLst/>
              </a:rPr>
              <a:t>Assembly leanguage</a:t>
            </a:r>
            <a:endParaRPr lang="id-ID" dirty="0"/>
          </a:p>
        </p:txBody>
      </p:sp>
      <p:sp>
        <p:nvSpPr>
          <p:cNvPr id="3" name="Content Placeholder 2">
            <a:extLst>
              <a:ext uri="{FF2B5EF4-FFF2-40B4-BE49-F238E27FC236}">
                <a16:creationId xmlns:a16="http://schemas.microsoft.com/office/drawing/2014/main" id="{C8D3533C-989B-40C6-957E-FB6FB84C7DB1}"/>
              </a:ext>
            </a:extLst>
          </p:cNvPr>
          <p:cNvSpPr>
            <a:spLocks noGrp="1"/>
          </p:cNvSpPr>
          <p:nvPr>
            <p:ph idx="1"/>
          </p:nvPr>
        </p:nvSpPr>
        <p:spPr>
          <a:xfrm>
            <a:off x="1063752" y="1851585"/>
            <a:ext cx="10058400" cy="1970907"/>
          </a:xfrm>
        </p:spPr>
        <p:txBody>
          <a:bodyPr>
            <a:noAutofit/>
          </a:bodyPr>
          <a:lstStyle/>
          <a:p>
            <a:pPr algn="just">
              <a:lnSpc>
                <a:spcPct val="120000"/>
              </a:lnSpc>
            </a:pPr>
            <a:r>
              <a:rPr lang="id-ID" sz="2400" dirty="0"/>
              <a:t>Bahasa pemrograman generasi kedua, bahasa tingkat rendah untuk memrogram mesin dengan hubungan 1-1. bahasa yang dikenal sederhana dan tidak membutuhkan Bit penyimpanan besar, tetapi sangat terbatas cara kerja dengan pengerjaan yang lebih rumit.</a:t>
            </a:r>
          </a:p>
          <a:p>
            <a:pPr algn="just">
              <a:lnSpc>
                <a:spcPct val="120000"/>
              </a:lnSpc>
            </a:pPr>
            <a:r>
              <a:rPr lang="id-ID" sz="2400" dirty="0"/>
              <a:t>Bahasa Assembly dibagi menjadi 2 program( </a:t>
            </a:r>
            <a:r>
              <a:rPr lang="id-ID" sz="2400" i="1" dirty="0"/>
              <a:t>Directive/Penataan </a:t>
            </a:r>
            <a:r>
              <a:rPr lang="id-ID" sz="2400" dirty="0"/>
              <a:t>dan</a:t>
            </a:r>
            <a:r>
              <a:rPr lang="id-ID" sz="2400" i="1" dirty="0"/>
              <a:t> Instruksi/Eksekusi</a:t>
            </a:r>
            <a:r>
              <a:rPr lang="id-ID" sz="2400" dirty="0"/>
              <a:t>): </a:t>
            </a:r>
            <a:r>
              <a:rPr lang="id-ID" sz="2400" i="1" dirty="0">
                <a:solidFill>
                  <a:schemeClr val="bg1">
                    <a:lumMod val="50000"/>
                  </a:schemeClr>
                </a:solidFill>
              </a:rPr>
              <a:t>contoh program </a:t>
            </a:r>
            <a:endParaRPr lang="id-ID" sz="2400" dirty="0">
              <a:solidFill>
                <a:schemeClr val="bg1">
                  <a:lumMod val="50000"/>
                </a:schemeClr>
              </a:solidFill>
            </a:endParaRPr>
          </a:p>
        </p:txBody>
      </p:sp>
    </p:spTree>
    <p:extLst>
      <p:ext uri="{BB962C8B-B14F-4D97-AF65-F5344CB8AC3E}">
        <p14:creationId xmlns:p14="http://schemas.microsoft.com/office/powerpoint/2010/main" val="445549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DA39D4D3-38B0-466C-8BE3-CAA284AA2E67}"/>
              </a:ext>
            </a:extLst>
          </p:cNvPr>
          <p:cNvGraphicFramePr>
            <a:graphicFrameLocks noGrp="1"/>
          </p:cNvGraphicFramePr>
          <p:nvPr/>
        </p:nvGraphicFramePr>
        <p:xfrm>
          <a:off x="172191" y="91352"/>
          <a:ext cx="9839714" cy="6675296"/>
        </p:xfrm>
        <a:graphic>
          <a:graphicData uri="http://schemas.openxmlformats.org/drawingml/2006/table">
            <a:tbl>
              <a:tblPr firstRow="1" bandRow="1">
                <a:tableStyleId>{5C22544A-7EE6-4342-B048-85BDC9FD1C3A}</a:tableStyleId>
              </a:tblPr>
              <a:tblGrid>
                <a:gridCol w="5980636">
                  <a:extLst>
                    <a:ext uri="{9D8B030D-6E8A-4147-A177-3AD203B41FA5}">
                      <a16:colId xmlns:a16="http://schemas.microsoft.com/office/drawing/2014/main" val="387546517"/>
                    </a:ext>
                  </a:extLst>
                </a:gridCol>
                <a:gridCol w="3859078">
                  <a:extLst>
                    <a:ext uri="{9D8B030D-6E8A-4147-A177-3AD203B41FA5}">
                      <a16:colId xmlns:a16="http://schemas.microsoft.com/office/drawing/2014/main" val="1244057348"/>
                    </a:ext>
                  </a:extLst>
                </a:gridCol>
              </a:tblGrid>
              <a:tr h="346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600" i="1" dirty="0"/>
                        <a:t>Assembly Directive Keterangan</a:t>
                      </a:r>
                      <a:endParaRPr lang="id-ID" sz="1600" dirty="0"/>
                    </a:p>
                  </a:txBody>
                  <a:tcPr anchor="ctr"/>
                </a:tc>
                <a:tc>
                  <a:txBody>
                    <a:bodyPr/>
                    <a:lstStyle/>
                    <a:p>
                      <a:r>
                        <a:rPr lang="id-ID" sz="1600" i="1" dirty="0">
                          <a:latin typeface="+mn-lt"/>
                        </a:rPr>
                        <a:t>Instruksi Keterangan Singkatan</a:t>
                      </a:r>
                    </a:p>
                  </a:txBody>
                  <a:tcPr>
                    <a:solidFill>
                      <a:srgbClr val="0070C0"/>
                    </a:solidFill>
                  </a:tcPr>
                </a:tc>
                <a:extLst>
                  <a:ext uri="{0D108BD9-81ED-4DB2-BD59-A6C34878D82A}">
                    <a16:rowId xmlns:a16="http://schemas.microsoft.com/office/drawing/2014/main" val="2936977796"/>
                  </a:ext>
                </a:extLst>
              </a:tr>
              <a:tr h="3722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600" b="1" dirty="0"/>
                        <a:t>EQU</a:t>
                      </a:r>
                      <a:r>
                        <a:rPr lang="id-ID" sz="1600" dirty="0"/>
                        <a:t> Pendefinisian konstanta</a:t>
                      </a:r>
                    </a:p>
                  </a:txBody>
                  <a:tcPr anchor="ctr"/>
                </a:tc>
                <a:tc>
                  <a:txBody>
                    <a:bodyPr/>
                    <a:lstStyle/>
                    <a:p>
                      <a:r>
                        <a:rPr lang="id-ID" sz="1600" b="1" i="0" dirty="0">
                          <a:solidFill>
                            <a:schemeClr val="tx1"/>
                          </a:solidFill>
                          <a:effectLst/>
                          <a:latin typeface="+mn-lt"/>
                        </a:rPr>
                        <a:t>ADD</a:t>
                      </a:r>
                      <a:r>
                        <a:rPr lang="id-ID" sz="1600" b="0" i="0" dirty="0">
                          <a:solidFill>
                            <a:schemeClr val="tx1"/>
                          </a:solidFill>
                          <a:effectLst/>
                          <a:latin typeface="+mn-lt"/>
                        </a:rPr>
                        <a:t> Add</a:t>
                      </a:r>
                      <a:endParaRPr lang="id-ID" sz="1600" dirty="0">
                        <a:solidFill>
                          <a:schemeClr val="tx1"/>
                        </a:solidFill>
                        <a:latin typeface="+mn-lt"/>
                      </a:endParaRPr>
                    </a:p>
                  </a:txBody>
                  <a:tcPr>
                    <a:solidFill>
                      <a:srgbClr val="DDDDFF"/>
                    </a:solidFill>
                  </a:tcPr>
                </a:tc>
                <a:extLst>
                  <a:ext uri="{0D108BD9-81ED-4DB2-BD59-A6C34878D82A}">
                    <a16:rowId xmlns:a16="http://schemas.microsoft.com/office/drawing/2014/main" val="1736753376"/>
                  </a:ext>
                </a:extLst>
              </a:tr>
              <a:tr h="3569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600" b="1" dirty="0"/>
                        <a:t>DB</a:t>
                      </a:r>
                      <a:r>
                        <a:rPr lang="id-ID" sz="1600" dirty="0"/>
                        <a:t> Pendefinisian data dengan ukuran satuan 1 byte</a:t>
                      </a:r>
                    </a:p>
                  </a:txBody>
                  <a:tcPr anchor="ctr"/>
                </a:tc>
                <a:tc>
                  <a:txBody>
                    <a:bodyPr/>
                    <a:lstStyle/>
                    <a:p>
                      <a:r>
                        <a:rPr lang="id-ID" sz="1600" b="1" dirty="0">
                          <a:solidFill>
                            <a:schemeClr val="tx1"/>
                          </a:solidFill>
                          <a:latin typeface="+mn-lt"/>
                        </a:rPr>
                        <a:t>ADDC</a:t>
                      </a:r>
                      <a:r>
                        <a:rPr lang="id-ID" sz="1600" dirty="0">
                          <a:solidFill>
                            <a:schemeClr val="tx1"/>
                          </a:solidFill>
                          <a:latin typeface="+mn-lt"/>
                        </a:rPr>
                        <a:t> Add with Carry</a:t>
                      </a:r>
                    </a:p>
                  </a:txBody>
                  <a:tcPr>
                    <a:solidFill>
                      <a:srgbClr val="C6D6F6"/>
                    </a:solidFill>
                  </a:tcPr>
                </a:tc>
                <a:extLst>
                  <a:ext uri="{0D108BD9-81ED-4DB2-BD59-A6C34878D82A}">
                    <a16:rowId xmlns:a16="http://schemas.microsoft.com/office/drawing/2014/main" val="3830695040"/>
                  </a:ext>
                </a:extLst>
              </a:tr>
              <a:tr h="346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600" b="1" dirty="0"/>
                        <a:t>DW</a:t>
                      </a:r>
                      <a:r>
                        <a:rPr lang="id-ID" sz="1600" dirty="0"/>
                        <a:t> Pendefinisian data dengan ukuran satuan 1 word</a:t>
                      </a:r>
                    </a:p>
                  </a:txBody>
                  <a:tcPr anchor="ctr"/>
                </a:tc>
                <a:tc>
                  <a:txBody>
                    <a:bodyPr/>
                    <a:lstStyle/>
                    <a:p>
                      <a:r>
                        <a:rPr lang="id-ID" sz="1600" b="1" i="0" dirty="0">
                          <a:solidFill>
                            <a:schemeClr val="tx1"/>
                          </a:solidFill>
                          <a:effectLst/>
                          <a:latin typeface="+mn-lt"/>
                        </a:rPr>
                        <a:t>ACALL</a:t>
                      </a:r>
                      <a:r>
                        <a:rPr lang="id-ID" sz="1600" b="0" i="0" dirty="0">
                          <a:solidFill>
                            <a:schemeClr val="tx1"/>
                          </a:solidFill>
                          <a:effectLst/>
                          <a:latin typeface="+mn-lt"/>
                        </a:rPr>
                        <a:t> Absolute Call</a:t>
                      </a:r>
                      <a:endParaRPr lang="id-ID" sz="1600" dirty="0">
                        <a:solidFill>
                          <a:schemeClr val="tx1"/>
                        </a:solidFill>
                        <a:latin typeface="+mn-lt"/>
                      </a:endParaRPr>
                    </a:p>
                  </a:txBody>
                  <a:tcPr>
                    <a:solidFill>
                      <a:srgbClr val="DDDDFF"/>
                    </a:solidFill>
                  </a:tcPr>
                </a:tc>
                <a:extLst>
                  <a:ext uri="{0D108BD9-81ED-4DB2-BD59-A6C34878D82A}">
                    <a16:rowId xmlns:a16="http://schemas.microsoft.com/office/drawing/2014/main" val="679391410"/>
                  </a:ext>
                </a:extLst>
              </a:tr>
              <a:tr h="352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600" b="1" dirty="0"/>
                        <a:t>DBIT</a:t>
                      </a:r>
                      <a:r>
                        <a:rPr lang="id-ID" sz="1600" dirty="0"/>
                        <a:t> Pendefinisian data dengan ukuran satuan 1 bit</a:t>
                      </a:r>
                    </a:p>
                  </a:txBody>
                  <a:tcPr anchor="ctr"/>
                </a:tc>
                <a:tc>
                  <a:txBody>
                    <a:bodyPr/>
                    <a:lstStyle/>
                    <a:p>
                      <a:r>
                        <a:rPr lang="id-ID" sz="1600" b="1" i="0" dirty="0">
                          <a:solidFill>
                            <a:schemeClr val="tx1"/>
                          </a:solidFill>
                          <a:effectLst/>
                          <a:latin typeface="+mn-lt"/>
                        </a:rPr>
                        <a:t>AJMP</a:t>
                      </a:r>
                      <a:r>
                        <a:rPr lang="id-ID" sz="1600" b="0" i="0" dirty="0">
                          <a:solidFill>
                            <a:schemeClr val="tx1"/>
                          </a:solidFill>
                          <a:effectLst/>
                          <a:latin typeface="+mn-lt"/>
                        </a:rPr>
                        <a:t> Absolute Jump</a:t>
                      </a:r>
                      <a:endParaRPr lang="id-ID" sz="1600" dirty="0">
                        <a:solidFill>
                          <a:schemeClr val="tx1"/>
                        </a:solidFill>
                        <a:latin typeface="+mn-lt"/>
                      </a:endParaRPr>
                    </a:p>
                  </a:txBody>
                  <a:tcPr>
                    <a:solidFill>
                      <a:srgbClr val="C6D6F6"/>
                    </a:solidFill>
                  </a:tcPr>
                </a:tc>
                <a:extLst>
                  <a:ext uri="{0D108BD9-81ED-4DB2-BD59-A6C34878D82A}">
                    <a16:rowId xmlns:a16="http://schemas.microsoft.com/office/drawing/2014/main" val="1320639837"/>
                  </a:ext>
                </a:extLst>
              </a:tr>
              <a:tr h="3722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600" b="1" dirty="0"/>
                        <a:t>DS </a:t>
                      </a:r>
                      <a:r>
                        <a:rPr lang="id-ID" sz="1600" dirty="0"/>
                        <a:t>Pemesanan tempat penyimpanan data di RAM</a:t>
                      </a:r>
                    </a:p>
                  </a:txBody>
                  <a:tcPr anchor="ctr"/>
                </a:tc>
                <a:tc>
                  <a:txBody>
                    <a:bodyPr/>
                    <a:lstStyle/>
                    <a:p>
                      <a:r>
                        <a:rPr lang="id-ID" sz="1600" b="1" dirty="0"/>
                        <a:t>ANL</a:t>
                      </a:r>
                      <a:r>
                        <a:rPr lang="id-ID" sz="1600" dirty="0"/>
                        <a:t> AND Logic</a:t>
                      </a:r>
                    </a:p>
                  </a:txBody>
                  <a:tcPr>
                    <a:solidFill>
                      <a:srgbClr val="DDDDFF"/>
                    </a:solidFill>
                  </a:tcPr>
                </a:tc>
                <a:extLst>
                  <a:ext uri="{0D108BD9-81ED-4DB2-BD59-A6C34878D82A}">
                    <a16:rowId xmlns:a16="http://schemas.microsoft.com/office/drawing/2014/main" val="4159338952"/>
                  </a:ext>
                </a:extLst>
              </a:tr>
              <a:tr h="3722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600" b="1" dirty="0"/>
                        <a:t>ORG</a:t>
                      </a:r>
                      <a:r>
                        <a:rPr lang="id-ID" sz="1600" dirty="0"/>
                        <a:t> Inisialisasi alamat mulai program</a:t>
                      </a:r>
                    </a:p>
                  </a:txBody>
                  <a:tcPr anchor="ctr"/>
                </a:tc>
                <a:tc>
                  <a:txBody>
                    <a:bodyPr/>
                    <a:lstStyle/>
                    <a:p>
                      <a:r>
                        <a:rPr lang="en-US" sz="1600" b="1" dirty="0"/>
                        <a:t>CJNE</a:t>
                      </a:r>
                      <a:r>
                        <a:rPr lang="en-US" sz="1600" dirty="0"/>
                        <a:t> Compare and Jump if Not Equal</a:t>
                      </a:r>
                    </a:p>
                  </a:txBody>
                  <a:tcPr>
                    <a:solidFill>
                      <a:srgbClr val="C6D6F6"/>
                    </a:solidFill>
                  </a:tcPr>
                </a:tc>
                <a:extLst>
                  <a:ext uri="{0D108BD9-81ED-4DB2-BD59-A6C34878D82A}">
                    <a16:rowId xmlns:a16="http://schemas.microsoft.com/office/drawing/2014/main" val="1713527243"/>
                  </a:ext>
                </a:extLst>
              </a:tr>
              <a:tr h="346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600" b="1" dirty="0"/>
                        <a:t>END</a:t>
                      </a:r>
                      <a:r>
                        <a:rPr lang="id-ID" sz="1600" dirty="0"/>
                        <a:t> Penanda akhir program</a:t>
                      </a:r>
                    </a:p>
                  </a:txBody>
                  <a:tcPr anchor="ctr"/>
                </a:tc>
                <a:tc>
                  <a:txBody>
                    <a:bodyPr/>
                    <a:lstStyle/>
                    <a:p>
                      <a:r>
                        <a:rPr lang="id-ID" sz="1600" b="1" dirty="0"/>
                        <a:t>CLR</a:t>
                      </a:r>
                      <a:r>
                        <a:rPr lang="id-ID" sz="1600" dirty="0"/>
                        <a:t> Clear</a:t>
                      </a:r>
                    </a:p>
                  </a:txBody>
                  <a:tcPr>
                    <a:solidFill>
                      <a:srgbClr val="DDDDFF"/>
                    </a:solidFill>
                  </a:tcPr>
                </a:tc>
                <a:extLst>
                  <a:ext uri="{0D108BD9-81ED-4DB2-BD59-A6C34878D82A}">
                    <a16:rowId xmlns:a16="http://schemas.microsoft.com/office/drawing/2014/main" val="2469678526"/>
                  </a:ext>
                </a:extLst>
              </a:tr>
              <a:tr h="346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600" b="1" dirty="0"/>
                        <a:t>CSEG</a:t>
                      </a:r>
                      <a:r>
                        <a:rPr lang="id-ID" sz="1600" dirty="0"/>
                        <a:t> Penanda penempatan di code segment</a:t>
                      </a:r>
                    </a:p>
                  </a:txBody>
                  <a:tcPr/>
                </a:tc>
                <a:tc>
                  <a:txBody>
                    <a:bodyPr/>
                    <a:lstStyle/>
                    <a:p>
                      <a:r>
                        <a:rPr lang="id-ID" sz="1600" b="1" dirty="0"/>
                        <a:t>CPL</a:t>
                      </a:r>
                      <a:r>
                        <a:rPr lang="id-ID" sz="1600" dirty="0"/>
                        <a:t> Complement</a:t>
                      </a:r>
                    </a:p>
                  </a:txBody>
                  <a:tcPr>
                    <a:solidFill>
                      <a:srgbClr val="C6D6F6"/>
                    </a:solidFill>
                  </a:tcPr>
                </a:tc>
                <a:extLst>
                  <a:ext uri="{0D108BD9-81ED-4DB2-BD59-A6C34878D82A}">
                    <a16:rowId xmlns:a16="http://schemas.microsoft.com/office/drawing/2014/main" val="2577386329"/>
                  </a:ext>
                </a:extLst>
              </a:tr>
              <a:tr h="346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600" b="1" dirty="0"/>
                        <a:t>XSEG</a:t>
                      </a:r>
                      <a:r>
                        <a:rPr lang="id-ID" sz="1600" dirty="0"/>
                        <a:t> Penanda penempatan di external data segment</a:t>
                      </a:r>
                    </a:p>
                  </a:txBody>
                  <a:tcPr/>
                </a:tc>
                <a:tc>
                  <a:txBody>
                    <a:bodyPr/>
                    <a:lstStyle/>
                    <a:p>
                      <a:r>
                        <a:rPr lang="id-ID" sz="1600" b="1" dirty="0"/>
                        <a:t>DA</a:t>
                      </a:r>
                      <a:r>
                        <a:rPr lang="id-ID" sz="1600" dirty="0"/>
                        <a:t> Decimal Adjust</a:t>
                      </a:r>
                    </a:p>
                  </a:txBody>
                  <a:tcPr>
                    <a:solidFill>
                      <a:srgbClr val="DDDDFF"/>
                    </a:solidFill>
                  </a:tcPr>
                </a:tc>
                <a:extLst>
                  <a:ext uri="{0D108BD9-81ED-4DB2-BD59-A6C34878D82A}">
                    <a16:rowId xmlns:a16="http://schemas.microsoft.com/office/drawing/2014/main" val="1384775824"/>
                  </a:ext>
                </a:extLst>
              </a:tr>
              <a:tr h="346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600" b="1" dirty="0"/>
                        <a:t>DSEG</a:t>
                      </a:r>
                      <a:r>
                        <a:rPr lang="id-ID" sz="1600" dirty="0"/>
                        <a:t> Penanda penempatan di internal direct data segment</a:t>
                      </a:r>
                    </a:p>
                  </a:txBody>
                  <a:tcPr/>
                </a:tc>
                <a:tc>
                  <a:txBody>
                    <a:bodyPr/>
                    <a:lstStyle/>
                    <a:p>
                      <a:r>
                        <a:rPr lang="id-ID" sz="1600" b="1" dirty="0"/>
                        <a:t>DEC</a:t>
                      </a:r>
                      <a:r>
                        <a:rPr lang="id-ID" sz="1600" dirty="0"/>
                        <a:t> Decrement</a:t>
                      </a:r>
                    </a:p>
                  </a:txBody>
                  <a:tcPr>
                    <a:solidFill>
                      <a:srgbClr val="C6D6F6"/>
                    </a:solidFill>
                  </a:tcPr>
                </a:tc>
                <a:extLst>
                  <a:ext uri="{0D108BD9-81ED-4DB2-BD59-A6C34878D82A}">
                    <a16:rowId xmlns:a16="http://schemas.microsoft.com/office/drawing/2014/main" val="3865945221"/>
                  </a:ext>
                </a:extLst>
              </a:tr>
              <a:tr h="346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600" b="1" dirty="0"/>
                        <a:t>ISEG</a:t>
                      </a:r>
                      <a:r>
                        <a:rPr lang="id-ID" sz="1600" dirty="0"/>
                        <a:t> Penanda penempatan di internal indirect data segment</a:t>
                      </a:r>
                    </a:p>
                  </a:txBody>
                  <a:tcPr/>
                </a:tc>
                <a:tc>
                  <a:txBody>
                    <a:bodyPr/>
                    <a:lstStyle/>
                    <a:p>
                      <a:r>
                        <a:rPr lang="en-US" sz="1600" b="1" dirty="0"/>
                        <a:t>DJNZ</a:t>
                      </a:r>
                      <a:r>
                        <a:rPr lang="en-US" sz="1600" dirty="0"/>
                        <a:t> Decrement and Jump if Not Zero</a:t>
                      </a:r>
                      <a:endParaRPr lang="id-ID" sz="1600" dirty="0"/>
                    </a:p>
                  </a:txBody>
                  <a:tcPr>
                    <a:solidFill>
                      <a:srgbClr val="DDDDFF"/>
                    </a:solidFill>
                  </a:tcPr>
                </a:tc>
                <a:extLst>
                  <a:ext uri="{0D108BD9-81ED-4DB2-BD59-A6C34878D82A}">
                    <a16:rowId xmlns:a16="http://schemas.microsoft.com/office/drawing/2014/main" val="3666496401"/>
                  </a:ext>
                </a:extLst>
              </a:tr>
              <a:tr h="346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600" b="1" dirty="0"/>
                        <a:t>BSEG</a:t>
                      </a:r>
                      <a:r>
                        <a:rPr lang="id-ID" sz="1600" dirty="0"/>
                        <a:t> Penanda penempatan di bit data segment</a:t>
                      </a:r>
                    </a:p>
                  </a:txBody>
                  <a:tcPr/>
                </a:tc>
                <a:tc>
                  <a:txBody>
                    <a:bodyPr/>
                    <a:lstStyle/>
                    <a:p>
                      <a:r>
                        <a:rPr lang="id-ID" sz="1600" b="1" dirty="0"/>
                        <a:t>DIV</a:t>
                      </a:r>
                      <a:r>
                        <a:rPr lang="id-ID" sz="1600" dirty="0"/>
                        <a:t> Divide</a:t>
                      </a:r>
                    </a:p>
                  </a:txBody>
                  <a:tcPr>
                    <a:solidFill>
                      <a:srgbClr val="C6D6F6"/>
                    </a:solidFill>
                  </a:tcPr>
                </a:tc>
                <a:extLst>
                  <a:ext uri="{0D108BD9-81ED-4DB2-BD59-A6C34878D82A}">
                    <a16:rowId xmlns:a16="http://schemas.microsoft.com/office/drawing/2014/main" val="3029292925"/>
                  </a:ext>
                </a:extLst>
              </a:tr>
              <a:tr h="346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600" b="1" dirty="0"/>
                        <a:t>CODE</a:t>
                      </a:r>
                      <a:r>
                        <a:rPr lang="id-ID" sz="1600" dirty="0"/>
                        <a:t> Penanda mulai pendefinisian program</a:t>
                      </a:r>
                    </a:p>
                  </a:txBody>
                  <a:tcPr/>
                </a:tc>
                <a:tc>
                  <a:txBody>
                    <a:bodyPr/>
                    <a:lstStyle/>
                    <a:p>
                      <a:r>
                        <a:rPr lang="id-ID" sz="1600" b="1" dirty="0"/>
                        <a:t>INC</a:t>
                      </a:r>
                      <a:r>
                        <a:rPr lang="id-ID" sz="1600" dirty="0"/>
                        <a:t> Increment</a:t>
                      </a:r>
                    </a:p>
                  </a:txBody>
                  <a:tcPr>
                    <a:solidFill>
                      <a:srgbClr val="DDDDFF"/>
                    </a:solidFill>
                  </a:tcPr>
                </a:tc>
                <a:extLst>
                  <a:ext uri="{0D108BD9-81ED-4DB2-BD59-A6C34878D82A}">
                    <a16:rowId xmlns:a16="http://schemas.microsoft.com/office/drawing/2014/main" val="766222348"/>
                  </a:ext>
                </a:extLst>
              </a:tr>
              <a:tr h="346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600" b="1" dirty="0"/>
                        <a:t>XDATA</a:t>
                      </a:r>
                      <a:r>
                        <a:rPr lang="id-ID" sz="1600" dirty="0"/>
                        <a:t> Pendefinisian external data</a:t>
                      </a:r>
                    </a:p>
                  </a:txBody>
                  <a:tcPr/>
                </a:tc>
                <a:tc>
                  <a:txBody>
                    <a:bodyPr/>
                    <a:lstStyle/>
                    <a:p>
                      <a:r>
                        <a:rPr lang="en-US" sz="1600" b="1" dirty="0"/>
                        <a:t>JBC</a:t>
                      </a:r>
                      <a:r>
                        <a:rPr lang="en-US" sz="1600" dirty="0"/>
                        <a:t> Jump if Bit Set and Clear Bit</a:t>
                      </a:r>
                    </a:p>
                  </a:txBody>
                  <a:tcPr>
                    <a:solidFill>
                      <a:srgbClr val="C6D6F6"/>
                    </a:solidFill>
                  </a:tcPr>
                </a:tc>
                <a:extLst>
                  <a:ext uri="{0D108BD9-81ED-4DB2-BD59-A6C34878D82A}">
                    <a16:rowId xmlns:a16="http://schemas.microsoft.com/office/drawing/2014/main" val="2817436515"/>
                  </a:ext>
                </a:extLst>
              </a:tr>
              <a:tr h="346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600" b="1" dirty="0"/>
                        <a:t>DATA</a:t>
                      </a:r>
                      <a:r>
                        <a:rPr lang="id-ID" sz="1600" dirty="0"/>
                        <a:t> Pendefinisian internal direct data</a:t>
                      </a:r>
                    </a:p>
                  </a:txBody>
                  <a:tcPr/>
                </a:tc>
                <a:tc>
                  <a:txBody>
                    <a:bodyPr/>
                    <a:lstStyle/>
                    <a:p>
                      <a:r>
                        <a:rPr lang="en-US" sz="1600" b="1" dirty="0"/>
                        <a:t>JB</a:t>
                      </a:r>
                      <a:r>
                        <a:rPr lang="en-US" sz="1600" dirty="0"/>
                        <a:t> Jump if Bit Set</a:t>
                      </a:r>
                      <a:endParaRPr lang="id-ID" sz="1600" dirty="0"/>
                    </a:p>
                  </a:txBody>
                  <a:tcPr>
                    <a:solidFill>
                      <a:srgbClr val="DDDDFF"/>
                    </a:solidFill>
                  </a:tcPr>
                </a:tc>
                <a:extLst>
                  <a:ext uri="{0D108BD9-81ED-4DB2-BD59-A6C34878D82A}">
                    <a16:rowId xmlns:a16="http://schemas.microsoft.com/office/drawing/2014/main" val="2248569739"/>
                  </a:ext>
                </a:extLst>
              </a:tr>
              <a:tr h="346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600" b="1" dirty="0"/>
                        <a:t>IDATA</a:t>
                      </a:r>
                      <a:r>
                        <a:rPr lang="id-ID" sz="1600" dirty="0"/>
                        <a:t> Pendefinisian internal indirect data</a:t>
                      </a:r>
                    </a:p>
                  </a:txBody>
                  <a:tcPr/>
                </a:tc>
                <a:tc>
                  <a:txBody>
                    <a:bodyPr/>
                    <a:lstStyle/>
                    <a:p>
                      <a:r>
                        <a:rPr lang="en-US" sz="1600" b="1" dirty="0"/>
                        <a:t>JC</a:t>
                      </a:r>
                      <a:r>
                        <a:rPr lang="en-US" sz="1600" dirty="0"/>
                        <a:t> Jump if Carry Set</a:t>
                      </a:r>
                      <a:endParaRPr lang="id-ID" sz="1600" dirty="0"/>
                    </a:p>
                  </a:txBody>
                  <a:tcPr>
                    <a:solidFill>
                      <a:srgbClr val="C6D6F6"/>
                    </a:solidFill>
                  </a:tcPr>
                </a:tc>
                <a:extLst>
                  <a:ext uri="{0D108BD9-81ED-4DB2-BD59-A6C34878D82A}">
                    <a16:rowId xmlns:a16="http://schemas.microsoft.com/office/drawing/2014/main" val="3630443235"/>
                  </a:ext>
                </a:extLst>
              </a:tr>
              <a:tr h="346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600" b="1" dirty="0"/>
                        <a:t>BIT</a:t>
                      </a:r>
                      <a:r>
                        <a:rPr lang="id-ID" sz="1600" dirty="0"/>
                        <a:t> Pendefinisian data bit</a:t>
                      </a:r>
                    </a:p>
                  </a:txBody>
                  <a:tcPr/>
                </a:tc>
                <a:tc>
                  <a:txBody>
                    <a:bodyPr/>
                    <a:lstStyle/>
                    <a:p>
                      <a:r>
                        <a:rPr lang="id-ID" sz="1600" b="1" dirty="0"/>
                        <a:t>JMP</a:t>
                      </a:r>
                      <a:r>
                        <a:rPr lang="id-ID" sz="1600" dirty="0"/>
                        <a:t> Jump to Address</a:t>
                      </a:r>
                    </a:p>
                  </a:txBody>
                  <a:tcPr>
                    <a:solidFill>
                      <a:srgbClr val="DDDDFF"/>
                    </a:solidFill>
                  </a:tcPr>
                </a:tc>
                <a:extLst>
                  <a:ext uri="{0D108BD9-81ED-4DB2-BD59-A6C34878D82A}">
                    <a16:rowId xmlns:a16="http://schemas.microsoft.com/office/drawing/2014/main" val="3835297691"/>
                  </a:ext>
                </a:extLst>
              </a:tr>
              <a:tr h="346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600" dirty="0"/>
                        <a:t>#</a:t>
                      </a:r>
                      <a:r>
                        <a:rPr lang="id-ID" sz="1600" b="1" dirty="0"/>
                        <a:t>INCLUDE</a:t>
                      </a:r>
                      <a:r>
                        <a:rPr lang="id-ID" sz="1600" dirty="0"/>
                        <a:t> Mengikutsertakan file program lain</a:t>
                      </a:r>
                    </a:p>
                  </a:txBody>
                  <a:tcPr/>
                </a:tc>
                <a:tc>
                  <a:txBody>
                    <a:bodyPr/>
                    <a:lstStyle/>
                    <a:p>
                      <a:r>
                        <a:rPr lang="en-US" sz="1600" b="1" dirty="0"/>
                        <a:t>JNB</a:t>
                      </a:r>
                      <a:r>
                        <a:rPr lang="en-US" sz="1600" dirty="0"/>
                        <a:t> Jump if Not Bit Set</a:t>
                      </a:r>
                      <a:endParaRPr lang="id-ID" sz="1600" dirty="0"/>
                    </a:p>
                  </a:txBody>
                  <a:tcPr>
                    <a:solidFill>
                      <a:srgbClr val="C6D6F6"/>
                    </a:solidFill>
                  </a:tcPr>
                </a:tc>
                <a:extLst>
                  <a:ext uri="{0D108BD9-81ED-4DB2-BD59-A6C34878D82A}">
                    <a16:rowId xmlns:a16="http://schemas.microsoft.com/office/drawing/2014/main" val="1247245580"/>
                  </a:ext>
                </a:extLst>
              </a:tr>
            </a:tbl>
          </a:graphicData>
        </a:graphic>
      </p:graphicFrame>
    </p:spTree>
    <p:extLst>
      <p:ext uri="{BB962C8B-B14F-4D97-AF65-F5344CB8AC3E}">
        <p14:creationId xmlns:p14="http://schemas.microsoft.com/office/powerpoint/2010/main" val="17279571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DA39D4D3-38B0-466C-8BE3-CAA284AA2E67}"/>
              </a:ext>
            </a:extLst>
          </p:cNvPr>
          <p:cNvGraphicFramePr>
            <a:graphicFrameLocks noGrp="1"/>
          </p:cNvGraphicFramePr>
          <p:nvPr/>
        </p:nvGraphicFramePr>
        <p:xfrm>
          <a:off x="177530" y="96883"/>
          <a:ext cx="7353570" cy="6664234"/>
        </p:xfrm>
        <a:graphic>
          <a:graphicData uri="http://schemas.openxmlformats.org/drawingml/2006/table">
            <a:tbl>
              <a:tblPr firstRow="1" bandRow="1">
                <a:tableStyleId>{5C22544A-7EE6-4342-B048-85BDC9FD1C3A}</a:tableStyleId>
              </a:tblPr>
              <a:tblGrid>
                <a:gridCol w="3991685">
                  <a:extLst>
                    <a:ext uri="{9D8B030D-6E8A-4147-A177-3AD203B41FA5}">
                      <a16:colId xmlns:a16="http://schemas.microsoft.com/office/drawing/2014/main" val="1244057348"/>
                    </a:ext>
                  </a:extLst>
                </a:gridCol>
                <a:gridCol w="3361885">
                  <a:extLst>
                    <a:ext uri="{9D8B030D-6E8A-4147-A177-3AD203B41FA5}">
                      <a16:colId xmlns:a16="http://schemas.microsoft.com/office/drawing/2014/main" val="1328043051"/>
                    </a:ext>
                  </a:extLst>
                </a:gridCol>
              </a:tblGrid>
              <a:tr h="346342">
                <a:tc gridSpan="2">
                  <a:txBody>
                    <a:bodyPr/>
                    <a:lstStyle/>
                    <a:p>
                      <a:pPr algn="ctr"/>
                      <a:r>
                        <a:rPr lang="id-ID" sz="1600" i="1" dirty="0">
                          <a:latin typeface="+mn-lt"/>
                        </a:rPr>
                        <a:t>Instruksi Keterangan Singkatan</a:t>
                      </a:r>
                    </a:p>
                  </a:txBody>
                  <a:tcPr anchor="ctr">
                    <a:solidFill>
                      <a:srgbClr val="0070C0"/>
                    </a:solidFill>
                  </a:tcPr>
                </a:tc>
                <a:tc hMerge="1">
                  <a:txBody>
                    <a:bodyPr/>
                    <a:lstStyle/>
                    <a:p>
                      <a:endParaRPr lang="id-ID" sz="1600" i="1" dirty="0">
                        <a:latin typeface="+mn-lt"/>
                      </a:endParaRPr>
                    </a:p>
                  </a:txBody>
                  <a:tcPr>
                    <a:solidFill>
                      <a:srgbClr val="0070C0"/>
                    </a:solidFill>
                  </a:tcPr>
                </a:tc>
                <a:extLst>
                  <a:ext uri="{0D108BD9-81ED-4DB2-BD59-A6C34878D82A}">
                    <a16:rowId xmlns:a16="http://schemas.microsoft.com/office/drawing/2014/main" val="2936977796"/>
                  </a:ext>
                </a:extLst>
              </a:tr>
              <a:tr h="372258">
                <a:tc>
                  <a:txBody>
                    <a:bodyPr/>
                    <a:lstStyle/>
                    <a:p>
                      <a:r>
                        <a:rPr lang="en-US" sz="1600" b="1" dirty="0">
                          <a:solidFill>
                            <a:schemeClr val="tx1"/>
                          </a:solidFill>
                          <a:latin typeface="+mn-lt"/>
                        </a:rPr>
                        <a:t>JNC</a:t>
                      </a:r>
                      <a:r>
                        <a:rPr lang="en-US" sz="1600" dirty="0">
                          <a:solidFill>
                            <a:schemeClr val="tx1"/>
                          </a:solidFill>
                          <a:latin typeface="+mn-lt"/>
                        </a:rPr>
                        <a:t> Jump if Carry Not Set</a:t>
                      </a:r>
                      <a:endParaRPr lang="id-ID" sz="1600" dirty="0">
                        <a:solidFill>
                          <a:schemeClr val="tx1"/>
                        </a:solidFill>
                        <a:latin typeface="+mn-lt"/>
                      </a:endParaRPr>
                    </a:p>
                  </a:txBody>
                  <a:tcPr>
                    <a:solidFill>
                      <a:srgbClr val="DDDDFF"/>
                    </a:solidFill>
                  </a:tcPr>
                </a:tc>
                <a:tc>
                  <a:txBody>
                    <a:bodyPr/>
                    <a:lstStyle/>
                    <a:p>
                      <a:r>
                        <a:rPr lang="id-ID" sz="1600" b="1" i="0">
                          <a:solidFill>
                            <a:schemeClr val="tx1"/>
                          </a:solidFill>
                          <a:effectLst/>
                          <a:latin typeface="+mn-lt"/>
                        </a:rPr>
                        <a:t>RRC</a:t>
                      </a:r>
                      <a:r>
                        <a:rPr lang="id-ID" sz="1600" b="0" i="0">
                          <a:solidFill>
                            <a:schemeClr val="tx1"/>
                          </a:solidFill>
                          <a:effectLst/>
                          <a:latin typeface="+mn-lt"/>
                        </a:rPr>
                        <a:t> Rotate Right through Carry</a:t>
                      </a:r>
                      <a:endParaRPr lang="id-ID" sz="1600" dirty="0">
                        <a:solidFill>
                          <a:schemeClr val="tx1"/>
                        </a:solidFill>
                        <a:latin typeface="+mn-lt"/>
                      </a:endParaRPr>
                    </a:p>
                  </a:txBody>
                  <a:tcPr>
                    <a:solidFill>
                      <a:srgbClr val="DDDDFF"/>
                    </a:solidFill>
                  </a:tcPr>
                </a:tc>
                <a:extLst>
                  <a:ext uri="{0D108BD9-81ED-4DB2-BD59-A6C34878D82A}">
                    <a16:rowId xmlns:a16="http://schemas.microsoft.com/office/drawing/2014/main" val="1736753376"/>
                  </a:ext>
                </a:extLst>
              </a:tr>
              <a:tr h="356910">
                <a:tc>
                  <a:txBody>
                    <a:bodyPr/>
                    <a:lstStyle/>
                    <a:p>
                      <a:r>
                        <a:rPr lang="en-US" sz="1600" b="1" dirty="0">
                          <a:solidFill>
                            <a:schemeClr val="tx1"/>
                          </a:solidFill>
                          <a:latin typeface="+mn-lt"/>
                        </a:rPr>
                        <a:t>JNZ</a:t>
                      </a:r>
                      <a:r>
                        <a:rPr lang="en-US" sz="1600" dirty="0">
                          <a:solidFill>
                            <a:schemeClr val="tx1"/>
                          </a:solidFill>
                          <a:latin typeface="+mn-lt"/>
                        </a:rPr>
                        <a:t> Jump if Accumulator Not Zero</a:t>
                      </a:r>
                      <a:endParaRPr lang="id-ID" sz="1600" dirty="0">
                        <a:solidFill>
                          <a:schemeClr val="tx1"/>
                        </a:solidFill>
                        <a:latin typeface="+mn-lt"/>
                      </a:endParaRPr>
                    </a:p>
                  </a:txBody>
                  <a:tcPr>
                    <a:solidFill>
                      <a:srgbClr val="C6D6F6"/>
                    </a:solidFill>
                  </a:tcPr>
                </a:tc>
                <a:tc>
                  <a:txBody>
                    <a:bodyPr/>
                    <a:lstStyle/>
                    <a:p>
                      <a:r>
                        <a:rPr lang="id-ID" sz="1600" b="1" i="0">
                          <a:solidFill>
                            <a:schemeClr val="tx1"/>
                          </a:solidFill>
                          <a:effectLst/>
                          <a:latin typeface="+mn-lt"/>
                        </a:rPr>
                        <a:t>SETB</a:t>
                      </a:r>
                      <a:r>
                        <a:rPr lang="id-ID" sz="1600" b="0" i="0">
                          <a:solidFill>
                            <a:schemeClr val="tx1"/>
                          </a:solidFill>
                          <a:effectLst/>
                          <a:latin typeface="+mn-lt"/>
                        </a:rPr>
                        <a:t> Set Bit</a:t>
                      </a:r>
                      <a:endParaRPr lang="id-ID" sz="1600" dirty="0">
                        <a:solidFill>
                          <a:schemeClr val="tx1"/>
                        </a:solidFill>
                        <a:latin typeface="+mn-lt"/>
                      </a:endParaRPr>
                    </a:p>
                  </a:txBody>
                  <a:tcPr>
                    <a:solidFill>
                      <a:srgbClr val="C6D6F6"/>
                    </a:solidFill>
                  </a:tcPr>
                </a:tc>
                <a:extLst>
                  <a:ext uri="{0D108BD9-81ED-4DB2-BD59-A6C34878D82A}">
                    <a16:rowId xmlns:a16="http://schemas.microsoft.com/office/drawing/2014/main" val="3830695040"/>
                  </a:ext>
                </a:extLst>
              </a:tr>
              <a:tr h="346342">
                <a:tc>
                  <a:txBody>
                    <a:bodyPr/>
                    <a:lstStyle/>
                    <a:p>
                      <a:r>
                        <a:rPr lang="en-US" sz="1600" b="1" dirty="0">
                          <a:solidFill>
                            <a:schemeClr val="tx1"/>
                          </a:solidFill>
                          <a:latin typeface="+mn-lt"/>
                        </a:rPr>
                        <a:t>JZ</a:t>
                      </a:r>
                      <a:r>
                        <a:rPr lang="en-US" sz="1600" dirty="0">
                          <a:solidFill>
                            <a:schemeClr val="tx1"/>
                          </a:solidFill>
                          <a:latin typeface="+mn-lt"/>
                        </a:rPr>
                        <a:t> Jump if Accumulator Zero</a:t>
                      </a:r>
                      <a:endParaRPr lang="id-ID" sz="1600" dirty="0">
                        <a:solidFill>
                          <a:schemeClr val="tx1"/>
                        </a:solidFill>
                        <a:latin typeface="+mn-lt"/>
                      </a:endParaRPr>
                    </a:p>
                  </a:txBody>
                  <a:tcPr>
                    <a:solidFill>
                      <a:srgbClr val="DDDDFF"/>
                    </a:solidFill>
                  </a:tcPr>
                </a:tc>
                <a:tc>
                  <a:txBody>
                    <a:bodyPr/>
                    <a:lstStyle/>
                    <a:p>
                      <a:r>
                        <a:rPr lang="id-ID" sz="1600" b="1" i="0">
                          <a:solidFill>
                            <a:schemeClr val="tx1"/>
                          </a:solidFill>
                          <a:effectLst/>
                          <a:latin typeface="+mn-lt"/>
                        </a:rPr>
                        <a:t>SJMP</a:t>
                      </a:r>
                      <a:r>
                        <a:rPr lang="id-ID" sz="1600" b="0" i="0">
                          <a:solidFill>
                            <a:schemeClr val="tx1"/>
                          </a:solidFill>
                          <a:effectLst/>
                          <a:latin typeface="+mn-lt"/>
                        </a:rPr>
                        <a:t> Short Jump</a:t>
                      </a:r>
                      <a:endParaRPr lang="id-ID" sz="1600" dirty="0">
                        <a:solidFill>
                          <a:schemeClr val="tx1"/>
                        </a:solidFill>
                        <a:latin typeface="+mn-lt"/>
                      </a:endParaRPr>
                    </a:p>
                  </a:txBody>
                  <a:tcPr>
                    <a:solidFill>
                      <a:srgbClr val="DDDDFF"/>
                    </a:solidFill>
                  </a:tcPr>
                </a:tc>
                <a:extLst>
                  <a:ext uri="{0D108BD9-81ED-4DB2-BD59-A6C34878D82A}">
                    <a16:rowId xmlns:a16="http://schemas.microsoft.com/office/drawing/2014/main" val="679391410"/>
                  </a:ext>
                </a:extLst>
              </a:tr>
              <a:tr h="352824">
                <a:tc>
                  <a:txBody>
                    <a:bodyPr/>
                    <a:lstStyle/>
                    <a:p>
                      <a:r>
                        <a:rPr lang="id-ID" sz="1600" b="1" dirty="0">
                          <a:solidFill>
                            <a:schemeClr val="tx1"/>
                          </a:solidFill>
                          <a:latin typeface="+mn-lt"/>
                        </a:rPr>
                        <a:t>LCALL</a:t>
                      </a:r>
                      <a:r>
                        <a:rPr lang="id-ID" sz="1600" dirty="0">
                          <a:solidFill>
                            <a:schemeClr val="tx1"/>
                          </a:solidFill>
                          <a:latin typeface="+mn-lt"/>
                        </a:rPr>
                        <a:t> Long Call</a:t>
                      </a:r>
                    </a:p>
                  </a:txBody>
                  <a:tcPr>
                    <a:solidFill>
                      <a:srgbClr val="C6D6F6"/>
                    </a:solidFill>
                  </a:tcPr>
                </a:tc>
                <a:tc>
                  <a:txBody>
                    <a:bodyPr/>
                    <a:lstStyle/>
                    <a:p>
                      <a:r>
                        <a:rPr lang="id-ID" sz="1600" b="1" i="0">
                          <a:solidFill>
                            <a:schemeClr val="tx1"/>
                          </a:solidFill>
                          <a:effectLst/>
                          <a:latin typeface="+mn-lt"/>
                        </a:rPr>
                        <a:t>SUBB</a:t>
                      </a:r>
                      <a:r>
                        <a:rPr lang="id-ID" sz="1600" b="0" i="0">
                          <a:solidFill>
                            <a:schemeClr val="tx1"/>
                          </a:solidFill>
                          <a:effectLst/>
                          <a:latin typeface="+mn-lt"/>
                        </a:rPr>
                        <a:t> Subtract With Borrow</a:t>
                      </a:r>
                      <a:endParaRPr lang="id-ID" sz="1600" dirty="0">
                        <a:solidFill>
                          <a:schemeClr val="tx1"/>
                        </a:solidFill>
                        <a:latin typeface="+mn-lt"/>
                      </a:endParaRPr>
                    </a:p>
                  </a:txBody>
                  <a:tcPr>
                    <a:solidFill>
                      <a:srgbClr val="C6D6F6"/>
                    </a:solidFill>
                  </a:tcPr>
                </a:tc>
                <a:extLst>
                  <a:ext uri="{0D108BD9-81ED-4DB2-BD59-A6C34878D82A}">
                    <a16:rowId xmlns:a16="http://schemas.microsoft.com/office/drawing/2014/main" val="1320639837"/>
                  </a:ext>
                </a:extLst>
              </a:tr>
              <a:tr h="372258">
                <a:tc>
                  <a:txBody>
                    <a:bodyPr/>
                    <a:lstStyle/>
                    <a:p>
                      <a:r>
                        <a:rPr lang="id-ID" sz="1600" b="1" i="0" dirty="0">
                          <a:solidFill>
                            <a:schemeClr val="tx1"/>
                          </a:solidFill>
                          <a:effectLst/>
                          <a:latin typeface="+mn-lt"/>
                        </a:rPr>
                        <a:t>LJMP</a:t>
                      </a:r>
                      <a:r>
                        <a:rPr lang="id-ID" sz="1600" b="0" i="0" dirty="0">
                          <a:solidFill>
                            <a:schemeClr val="tx1"/>
                          </a:solidFill>
                          <a:effectLst/>
                          <a:latin typeface="+mn-lt"/>
                        </a:rPr>
                        <a:t> Long Jump</a:t>
                      </a:r>
                      <a:endParaRPr lang="id-ID" sz="1600" dirty="0">
                        <a:solidFill>
                          <a:schemeClr val="tx1"/>
                        </a:solidFill>
                        <a:latin typeface="+mn-lt"/>
                      </a:endParaRPr>
                    </a:p>
                  </a:txBody>
                  <a:tcPr>
                    <a:solidFill>
                      <a:srgbClr val="DDDDFF"/>
                    </a:solidFill>
                  </a:tcPr>
                </a:tc>
                <a:tc>
                  <a:txBody>
                    <a:bodyPr/>
                    <a:lstStyle/>
                    <a:p>
                      <a:r>
                        <a:rPr lang="id-ID" sz="1600" b="1" i="0">
                          <a:solidFill>
                            <a:schemeClr val="tx1"/>
                          </a:solidFill>
                          <a:effectLst/>
                          <a:latin typeface="+mn-lt"/>
                        </a:rPr>
                        <a:t>SWAP</a:t>
                      </a:r>
                      <a:r>
                        <a:rPr lang="id-ID" sz="1600" b="0" i="0">
                          <a:solidFill>
                            <a:schemeClr val="tx1"/>
                          </a:solidFill>
                          <a:effectLst/>
                          <a:latin typeface="+mn-lt"/>
                        </a:rPr>
                        <a:t> Swap Nibbles</a:t>
                      </a:r>
                      <a:endParaRPr lang="id-ID" sz="1600" dirty="0">
                        <a:solidFill>
                          <a:schemeClr val="tx1"/>
                        </a:solidFill>
                        <a:latin typeface="+mn-lt"/>
                      </a:endParaRPr>
                    </a:p>
                  </a:txBody>
                  <a:tcPr>
                    <a:solidFill>
                      <a:srgbClr val="DDDDFF"/>
                    </a:solidFill>
                  </a:tcPr>
                </a:tc>
                <a:extLst>
                  <a:ext uri="{0D108BD9-81ED-4DB2-BD59-A6C34878D82A}">
                    <a16:rowId xmlns:a16="http://schemas.microsoft.com/office/drawing/2014/main" val="4159338952"/>
                  </a:ext>
                </a:extLst>
              </a:tr>
              <a:tr h="372258">
                <a:tc>
                  <a:txBody>
                    <a:bodyPr/>
                    <a:lstStyle/>
                    <a:p>
                      <a:r>
                        <a:rPr lang="id-ID" sz="1600" b="1" i="0" dirty="0">
                          <a:solidFill>
                            <a:schemeClr val="tx1"/>
                          </a:solidFill>
                          <a:effectLst/>
                          <a:latin typeface="+mn-lt"/>
                        </a:rPr>
                        <a:t>MOV</a:t>
                      </a:r>
                      <a:r>
                        <a:rPr lang="id-ID" sz="1600" b="0" i="0" dirty="0">
                          <a:solidFill>
                            <a:schemeClr val="tx1"/>
                          </a:solidFill>
                          <a:effectLst/>
                          <a:latin typeface="+mn-lt"/>
                        </a:rPr>
                        <a:t> Move from Memory</a:t>
                      </a:r>
                      <a:endParaRPr lang="en-US" sz="1600" dirty="0">
                        <a:solidFill>
                          <a:schemeClr val="tx1"/>
                        </a:solidFill>
                        <a:latin typeface="+mn-lt"/>
                      </a:endParaRPr>
                    </a:p>
                  </a:txBody>
                  <a:tcPr>
                    <a:solidFill>
                      <a:srgbClr val="C6D6F6"/>
                    </a:solidFill>
                  </a:tcPr>
                </a:tc>
                <a:tc>
                  <a:txBody>
                    <a:bodyPr/>
                    <a:lstStyle/>
                    <a:p>
                      <a:r>
                        <a:rPr lang="id-ID" sz="1600" b="1" i="0">
                          <a:solidFill>
                            <a:schemeClr val="tx1"/>
                          </a:solidFill>
                          <a:effectLst/>
                          <a:latin typeface="+mn-lt"/>
                        </a:rPr>
                        <a:t>XCH</a:t>
                      </a:r>
                      <a:r>
                        <a:rPr lang="id-ID" sz="1600" b="0" i="0">
                          <a:solidFill>
                            <a:schemeClr val="tx1"/>
                          </a:solidFill>
                          <a:effectLst/>
                          <a:latin typeface="+mn-lt"/>
                        </a:rPr>
                        <a:t> Exchange Bytes</a:t>
                      </a:r>
                      <a:endParaRPr lang="en-US" sz="1600" dirty="0">
                        <a:solidFill>
                          <a:schemeClr val="tx1"/>
                        </a:solidFill>
                        <a:latin typeface="+mn-lt"/>
                      </a:endParaRPr>
                    </a:p>
                  </a:txBody>
                  <a:tcPr>
                    <a:solidFill>
                      <a:srgbClr val="C6D6F6"/>
                    </a:solidFill>
                  </a:tcPr>
                </a:tc>
                <a:extLst>
                  <a:ext uri="{0D108BD9-81ED-4DB2-BD59-A6C34878D82A}">
                    <a16:rowId xmlns:a16="http://schemas.microsoft.com/office/drawing/2014/main" val="1713527243"/>
                  </a:ext>
                </a:extLst>
              </a:tr>
              <a:tr h="346342">
                <a:tc>
                  <a:txBody>
                    <a:bodyPr/>
                    <a:lstStyle/>
                    <a:p>
                      <a:r>
                        <a:rPr lang="id-ID" sz="1600" b="1" i="0" dirty="0">
                          <a:solidFill>
                            <a:schemeClr val="tx1"/>
                          </a:solidFill>
                          <a:effectLst/>
                          <a:latin typeface="+mn-lt"/>
                        </a:rPr>
                        <a:t>MOVC</a:t>
                      </a:r>
                      <a:r>
                        <a:rPr lang="id-ID" sz="1600" b="0" i="0" dirty="0">
                          <a:solidFill>
                            <a:schemeClr val="tx1"/>
                          </a:solidFill>
                          <a:effectLst/>
                          <a:latin typeface="+mn-lt"/>
                        </a:rPr>
                        <a:t> Move from Code Memory</a:t>
                      </a:r>
                      <a:endParaRPr lang="id-ID" sz="1600" dirty="0">
                        <a:solidFill>
                          <a:schemeClr val="tx1"/>
                        </a:solidFill>
                        <a:latin typeface="+mn-lt"/>
                      </a:endParaRPr>
                    </a:p>
                  </a:txBody>
                  <a:tcPr>
                    <a:solidFill>
                      <a:srgbClr val="DDDDFF"/>
                    </a:solidFill>
                  </a:tcPr>
                </a:tc>
                <a:tc>
                  <a:txBody>
                    <a:bodyPr/>
                    <a:lstStyle/>
                    <a:p>
                      <a:r>
                        <a:rPr lang="id-ID" sz="1600" b="1" i="0">
                          <a:solidFill>
                            <a:schemeClr val="tx1"/>
                          </a:solidFill>
                          <a:effectLst/>
                          <a:latin typeface="+mn-lt"/>
                        </a:rPr>
                        <a:t>XCHD</a:t>
                      </a:r>
                      <a:r>
                        <a:rPr lang="id-ID" sz="1600" b="0" i="0">
                          <a:solidFill>
                            <a:schemeClr val="tx1"/>
                          </a:solidFill>
                          <a:effectLst/>
                          <a:latin typeface="+mn-lt"/>
                        </a:rPr>
                        <a:t> Exchange Digits</a:t>
                      </a:r>
                      <a:endParaRPr lang="id-ID" sz="1600" dirty="0">
                        <a:solidFill>
                          <a:schemeClr val="tx1"/>
                        </a:solidFill>
                        <a:latin typeface="+mn-lt"/>
                      </a:endParaRPr>
                    </a:p>
                  </a:txBody>
                  <a:tcPr>
                    <a:solidFill>
                      <a:srgbClr val="DDDDFF"/>
                    </a:solidFill>
                  </a:tcPr>
                </a:tc>
                <a:extLst>
                  <a:ext uri="{0D108BD9-81ED-4DB2-BD59-A6C34878D82A}">
                    <a16:rowId xmlns:a16="http://schemas.microsoft.com/office/drawing/2014/main" val="2469678526"/>
                  </a:ext>
                </a:extLst>
              </a:tr>
              <a:tr h="346342">
                <a:tc>
                  <a:txBody>
                    <a:bodyPr/>
                    <a:lstStyle/>
                    <a:p>
                      <a:r>
                        <a:rPr lang="id-ID" sz="1600" b="1" i="0" dirty="0">
                          <a:solidFill>
                            <a:schemeClr val="tx1"/>
                          </a:solidFill>
                          <a:effectLst/>
                          <a:latin typeface="+mn-lt"/>
                        </a:rPr>
                        <a:t>MOVX</a:t>
                      </a:r>
                      <a:r>
                        <a:rPr lang="id-ID" sz="1600" b="0" i="0" dirty="0">
                          <a:solidFill>
                            <a:schemeClr val="tx1"/>
                          </a:solidFill>
                          <a:effectLst/>
                          <a:latin typeface="+mn-lt"/>
                        </a:rPr>
                        <a:t> Move from Extended Memory</a:t>
                      </a:r>
                      <a:endParaRPr lang="id-ID" sz="1600" dirty="0">
                        <a:solidFill>
                          <a:schemeClr val="tx1"/>
                        </a:solidFill>
                        <a:latin typeface="+mn-lt"/>
                      </a:endParaRPr>
                    </a:p>
                  </a:txBody>
                  <a:tcPr>
                    <a:solidFill>
                      <a:srgbClr val="C6D6F6"/>
                    </a:solidFill>
                  </a:tcPr>
                </a:tc>
                <a:tc>
                  <a:txBody>
                    <a:bodyPr/>
                    <a:lstStyle/>
                    <a:p>
                      <a:r>
                        <a:rPr lang="id-ID" sz="1600" b="1" i="0" dirty="0">
                          <a:solidFill>
                            <a:schemeClr val="tx1"/>
                          </a:solidFill>
                          <a:effectLst/>
                          <a:latin typeface="+mn-lt"/>
                        </a:rPr>
                        <a:t>XRL</a:t>
                      </a:r>
                      <a:r>
                        <a:rPr lang="id-ID" sz="1600" b="0" i="0" dirty="0">
                          <a:solidFill>
                            <a:schemeClr val="tx1"/>
                          </a:solidFill>
                          <a:effectLst/>
                          <a:latin typeface="+mn-lt"/>
                        </a:rPr>
                        <a:t> Exclusive OR Logic</a:t>
                      </a:r>
                      <a:endParaRPr lang="id-ID" sz="1600" dirty="0">
                        <a:solidFill>
                          <a:schemeClr val="tx1"/>
                        </a:solidFill>
                        <a:latin typeface="+mn-lt"/>
                      </a:endParaRPr>
                    </a:p>
                  </a:txBody>
                  <a:tcPr>
                    <a:solidFill>
                      <a:srgbClr val="C6D6F6"/>
                    </a:solidFill>
                  </a:tcPr>
                </a:tc>
                <a:extLst>
                  <a:ext uri="{0D108BD9-81ED-4DB2-BD59-A6C34878D82A}">
                    <a16:rowId xmlns:a16="http://schemas.microsoft.com/office/drawing/2014/main" val="2577386329"/>
                  </a:ext>
                </a:extLst>
              </a:tr>
              <a:tr h="331114">
                <a:tc>
                  <a:txBody>
                    <a:bodyPr/>
                    <a:lstStyle/>
                    <a:p>
                      <a:r>
                        <a:rPr lang="id-ID" sz="1600" b="1" i="0" dirty="0">
                          <a:solidFill>
                            <a:schemeClr val="tx1"/>
                          </a:solidFill>
                          <a:effectLst/>
                          <a:latin typeface="+mn-lt"/>
                        </a:rPr>
                        <a:t>MUL</a:t>
                      </a:r>
                      <a:r>
                        <a:rPr lang="id-ID" sz="1600" b="0" i="0" dirty="0">
                          <a:solidFill>
                            <a:schemeClr val="tx1"/>
                          </a:solidFill>
                          <a:effectLst/>
                          <a:latin typeface="+mn-lt"/>
                        </a:rPr>
                        <a:t> Multiply</a:t>
                      </a:r>
                      <a:endParaRPr lang="id-ID" sz="1600" dirty="0">
                        <a:solidFill>
                          <a:schemeClr val="tx1"/>
                        </a:solidFill>
                        <a:latin typeface="+mn-lt"/>
                      </a:endParaRPr>
                    </a:p>
                  </a:txBody>
                  <a:tcPr>
                    <a:solidFill>
                      <a:srgbClr val="DDDDFF"/>
                    </a:solidFill>
                  </a:tcPr>
                </a:tc>
                <a:tc>
                  <a:txBody>
                    <a:bodyPr/>
                    <a:lstStyle/>
                    <a:p>
                      <a:endParaRPr lang="id-ID" sz="1600" dirty="0">
                        <a:solidFill>
                          <a:schemeClr val="tx1"/>
                        </a:solidFill>
                        <a:latin typeface="+mn-lt"/>
                      </a:endParaRPr>
                    </a:p>
                  </a:txBody>
                  <a:tcPr>
                    <a:solidFill>
                      <a:srgbClr val="DDDDFF"/>
                    </a:solidFill>
                  </a:tcPr>
                </a:tc>
                <a:extLst>
                  <a:ext uri="{0D108BD9-81ED-4DB2-BD59-A6C34878D82A}">
                    <a16:rowId xmlns:a16="http://schemas.microsoft.com/office/drawing/2014/main" val="1384775824"/>
                  </a:ext>
                </a:extLst>
              </a:tr>
              <a:tr h="346342">
                <a:tc>
                  <a:txBody>
                    <a:bodyPr/>
                    <a:lstStyle/>
                    <a:p>
                      <a:r>
                        <a:rPr lang="id-ID" sz="1600" b="1" i="0" dirty="0">
                          <a:solidFill>
                            <a:schemeClr val="tx1"/>
                          </a:solidFill>
                          <a:effectLst/>
                          <a:latin typeface="+mn-lt"/>
                        </a:rPr>
                        <a:t>NOP</a:t>
                      </a:r>
                      <a:r>
                        <a:rPr lang="id-ID" sz="1600" b="0" i="0" dirty="0">
                          <a:solidFill>
                            <a:schemeClr val="tx1"/>
                          </a:solidFill>
                          <a:effectLst/>
                          <a:latin typeface="+mn-lt"/>
                        </a:rPr>
                        <a:t> No Operation</a:t>
                      </a:r>
                      <a:endParaRPr lang="id-ID" sz="1600" dirty="0">
                        <a:solidFill>
                          <a:schemeClr val="tx1"/>
                        </a:solidFill>
                        <a:latin typeface="+mn-lt"/>
                      </a:endParaRPr>
                    </a:p>
                  </a:txBody>
                  <a:tcPr>
                    <a:solidFill>
                      <a:srgbClr val="C6D6F6"/>
                    </a:solidFill>
                  </a:tcPr>
                </a:tc>
                <a:tc>
                  <a:txBody>
                    <a:bodyPr/>
                    <a:lstStyle/>
                    <a:p>
                      <a:endParaRPr lang="id-ID" sz="1600" dirty="0">
                        <a:solidFill>
                          <a:schemeClr val="tx1"/>
                        </a:solidFill>
                        <a:latin typeface="+mn-lt"/>
                      </a:endParaRPr>
                    </a:p>
                  </a:txBody>
                  <a:tcPr>
                    <a:solidFill>
                      <a:srgbClr val="C6D6F6"/>
                    </a:solidFill>
                  </a:tcPr>
                </a:tc>
                <a:extLst>
                  <a:ext uri="{0D108BD9-81ED-4DB2-BD59-A6C34878D82A}">
                    <a16:rowId xmlns:a16="http://schemas.microsoft.com/office/drawing/2014/main" val="3865945221"/>
                  </a:ext>
                </a:extLst>
              </a:tr>
              <a:tr h="346342">
                <a:tc>
                  <a:txBody>
                    <a:bodyPr/>
                    <a:lstStyle/>
                    <a:p>
                      <a:r>
                        <a:rPr lang="id-ID" sz="1600" b="1" i="0" dirty="0">
                          <a:solidFill>
                            <a:schemeClr val="tx1"/>
                          </a:solidFill>
                          <a:effectLst/>
                          <a:latin typeface="+mn-lt"/>
                        </a:rPr>
                        <a:t>ORL</a:t>
                      </a:r>
                      <a:r>
                        <a:rPr lang="id-ID" sz="1600" b="0" i="0" dirty="0">
                          <a:solidFill>
                            <a:schemeClr val="tx1"/>
                          </a:solidFill>
                          <a:effectLst/>
                          <a:latin typeface="+mn-lt"/>
                        </a:rPr>
                        <a:t> OR Logic</a:t>
                      </a:r>
                      <a:endParaRPr lang="id-ID" sz="1600" dirty="0">
                        <a:solidFill>
                          <a:schemeClr val="tx1"/>
                        </a:solidFill>
                        <a:latin typeface="+mn-lt"/>
                      </a:endParaRPr>
                    </a:p>
                  </a:txBody>
                  <a:tcPr>
                    <a:solidFill>
                      <a:srgbClr val="DDDDFF"/>
                    </a:solidFill>
                  </a:tcPr>
                </a:tc>
                <a:tc>
                  <a:txBody>
                    <a:bodyPr/>
                    <a:lstStyle/>
                    <a:p>
                      <a:endParaRPr lang="id-ID" sz="1600" dirty="0">
                        <a:solidFill>
                          <a:schemeClr val="tx1"/>
                        </a:solidFill>
                        <a:latin typeface="+mn-lt"/>
                      </a:endParaRPr>
                    </a:p>
                  </a:txBody>
                  <a:tcPr>
                    <a:solidFill>
                      <a:srgbClr val="DDDDFF"/>
                    </a:solidFill>
                  </a:tcPr>
                </a:tc>
                <a:extLst>
                  <a:ext uri="{0D108BD9-81ED-4DB2-BD59-A6C34878D82A}">
                    <a16:rowId xmlns:a16="http://schemas.microsoft.com/office/drawing/2014/main" val="3666496401"/>
                  </a:ext>
                </a:extLst>
              </a:tr>
              <a:tr h="346342">
                <a:tc>
                  <a:txBody>
                    <a:bodyPr/>
                    <a:lstStyle/>
                    <a:p>
                      <a:r>
                        <a:rPr lang="id-ID" sz="1600" b="1" i="0" dirty="0">
                          <a:solidFill>
                            <a:schemeClr val="tx1"/>
                          </a:solidFill>
                          <a:effectLst/>
                          <a:latin typeface="+mn-lt"/>
                        </a:rPr>
                        <a:t>POP</a:t>
                      </a:r>
                      <a:r>
                        <a:rPr lang="id-ID" sz="1600" b="0" i="0" dirty="0">
                          <a:solidFill>
                            <a:schemeClr val="tx1"/>
                          </a:solidFill>
                          <a:effectLst/>
                          <a:latin typeface="+mn-lt"/>
                        </a:rPr>
                        <a:t> Pop Value From Stack</a:t>
                      </a:r>
                      <a:endParaRPr lang="id-ID" sz="1600" dirty="0">
                        <a:solidFill>
                          <a:schemeClr val="tx1"/>
                        </a:solidFill>
                        <a:latin typeface="+mn-lt"/>
                      </a:endParaRPr>
                    </a:p>
                  </a:txBody>
                  <a:tcPr>
                    <a:solidFill>
                      <a:srgbClr val="C6D6F6"/>
                    </a:solidFill>
                  </a:tcPr>
                </a:tc>
                <a:tc>
                  <a:txBody>
                    <a:bodyPr/>
                    <a:lstStyle/>
                    <a:p>
                      <a:endParaRPr lang="id-ID" sz="1600" dirty="0">
                        <a:solidFill>
                          <a:schemeClr val="tx1"/>
                        </a:solidFill>
                        <a:latin typeface="+mn-lt"/>
                      </a:endParaRPr>
                    </a:p>
                  </a:txBody>
                  <a:tcPr>
                    <a:solidFill>
                      <a:srgbClr val="C6D6F6"/>
                    </a:solidFill>
                  </a:tcPr>
                </a:tc>
                <a:extLst>
                  <a:ext uri="{0D108BD9-81ED-4DB2-BD59-A6C34878D82A}">
                    <a16:rowId xmlns:a16="http://schemas.microsoft.com/office/drawing/2014/main" val="3029292925"/>
                  </a:ext>
                </a:extLst>
              </a:tr>
              <a:tr h="346342">
                <a:tc>
                  <a:txBody>
                    <a:bodyPr/>
                    <a:lstStyle/>
                    <a:p>
                      <a:r>
                        <a:rPr lang="id-ID" sz="1600" b="1" i="0" dirty="0">
                          <a:solidFill>
                            <a:schemeClr val="tx1"/>
                          </a:solidFill>
                          <a:effectLst/>
                          <a:latin typeface="+mn-lt"/>
                        </a:rPr>
                        <a:t>PUSH</a:t>
                      </a:r>
                      <a:r>
                        <a:rPr lang="id-ID" sz="1600" b="0" i="0" dirty="0">
                          <a:solidFill>
                            <a:schemeClr val="tx1"/>
                          </a:solidFill>
                          <a:effectLst/>
                          <a:latin typeface="+mn-lt"/>
                        </a:rPr>
                        <a:t> Push Value Onto Stack</a:t>
                      </a:r>
                      <a:endParaRPr lang="id-ID" sz="1600" dirty="0">
                        <a:solidFill>
                          <a:schemeClr val="tx1"/>
                        </a:solidFill>
                        <a:latin typeface="+mn-lt"/>
                      </a:endParaRPr>
                    </a:p>
                  </a:txBody>
                  <a:tcPr>
                    <a:solidFill>
                      <a:srgbClr val="DDDDFF"/>
                    </a:solidFill>
                  </a:tcPr>
                </a:tc>
                <a:tc>
                  <a:txBody>
                    <a:bodyPr/>
                    <a:lstStyle/>
                    <a:p>
                      <a:endParaRPr lang="id-ID" sz="1600" dirty="0">
                        <a:solidFill>
                          <a:schemeClr val="tx1"/>
                        </a:solidFill>
                        <a:latin typeface="+mn-lt"/>
                      </a:endParaRPr>
                    </a:p>
                  </a:txBody>
                  <a:tcPr>
                    <a:solidFill>
                      <a:srgbClr val="DDDDFF"/>
                    </a:solidFill>
                  </a:tcPr>
                </a:tc>
                <a:extLst>
                  <a:ext uri="{0D108BD9-81ED-4DB2-BD59-A6C34878D82A}">
                    <a16:rowId xmlns:a16="http://schemas.microsoft.com/office/drawing/2014/main" val="766222348"/>
                  </a:ext>
                </a:extLst>
              </a:tr>
              <a:tr h="346342">
                <a:tc>
                  <a:txBody>
                    <a:bodyPr/>
                    <a:lstStyle/>
                    <a:p>
                      <a:r>
                        <a:rPr lang="id-ID" sz="1600" b="1" i="0" dirty="0">
                          <a:solidFill>
                            <a:schemeClr val="tx1"/>
                          </a:solidFill>
                          <a:effectLst/>
                          <a:latin typeface="+mn-lt"/>
                        </a:rPr>
                        <a:t>RET </a:t>
                      </a:r>
                      <a:r>
                        <a:rPr lang="id-ID" sz="1600" b="0" i="0" dirty="0">
                          <a:solidFill>
                            <a:schemeClr val="tx1"/>
                          </a:solidFill>
                          <a:effectLst/>
                          <a:latin typeface="+mn-lt"/>
                        </a:rPr>
                        <a:t>Return From Subroutine</a:t>
                      </a:r>
                      <a:endParaRPr lang="en-US" sz="1600" dirty="0">
                        <a:solidFill>
                          <a:schemeClr val="tx1"/>
                        </a:solidFill>
                        <a:latin typeface="+mn-lt"/>
                      </a:endParaRPr>
                    </a:p>
                  </a:txBody>
                  <a:tcPr>
                    <a:solidFill>
                      <a:srgbClr val="C6D6F6"/>
                    </a:solidFill>
                  </a:tcPr>
                </a:tc>
                <a:tc>
                  <a:txBody>
                    <a:bodyPr/>
                    <a:lstStyle/>
                    <a:p>
                      <a:endParaRPr lang="en-US" sz="1600" dirty="0">
                        <a:solidFill>
                          <a:schemeClr val="tx1"/>
                        </a:solidFill>
                        <a:latin typeface="+mn-lt"/>
                      </a:endParaRPr>
                    </a:p>
                  </a:txBody>
                  <a:tcPr>
                    <a:solidFill>
                      <a:srgbClr val="C6D6F6"/>
                    </a:solidFill>
                  </a:tcPr>
                </a:tc>
                <a:extLst>
                  <a:ext uri="{0D108BD9-81ED-4DB2-BD59-A6C34878D82A}">
                    <a16:rowId xmlns:a16="http://schemas.microsoft.com/office/drawing/2014/main" val="2817436515"/>
                  </a:ext>
                </a:extLst>
              </a:tr>
              <a:tr h="346342">
                <a:tc>
                  <a:txBody>
                    <a:bodyPr/>
                    <a:lstStyle/>
                    <a:p>
                      <a:r>
                        <a:rPr lang="id-ID" sz="1600" b="1" i="0" dirty="0">
                          <a:solidFill>
                            <a:schemeClr val="tx1"/>
                          </a:solidFill>
                          <a:effectLst/>
                          <a:latin typeface="+mn-lt"/>
                        </a:rPr>
                        <a:t>RETI</a:t>
                      </a:r>
                      <a:r>
                        <a:rPr lang="id-ID" sz="1600" b="0" i="0" dirty="0">
                          <a:solidFill>
                            <a:schemeClr val="tx1"/>
                          </a:solidFill>
                          <a:effectLst/>
                          <a:latin typeface="+mn-lt"/>
                        </a:rPr>
                        <a:t> Return From Interrupt</a:t>
                      </a:r>
                      <a:endParaRPr lang="id-ID" sz="1600" dirty="0">
                        <a:solidFill>
                          <a:schemeClr val="tx1"/>
                        </a:solidFill>
                        <a:latin typeface="+mn-lt"/>
                      </a:endParaRPr>
                    </a:p>
                  </a:txBody>
                  <a:tcPr>
                    <a:solidFill>
                      <a:srgbClr val="DDDDFF"/>
                    </a:solidFill>
                  </a:tcPr>
                </a:tc>
                <a:tc>
                  <a:txBody>
                    <a:bodyPr/>
                    <a:lstStyle/>
                    <a:p>
                      <a:endParaRPr lang="id-ID" sz="1600" dirty="0">
                        <a:solidFill>
                          <a:schemeClr val="tx1"/>
                        </a:solidFill>
                        <a:latin typeface="+mn-lt"/>
                      </a:endParaRPr>
                    </a:p>
                  </a:txBody>
                  <a:tcPr>
                    <a:solidFill>
                      <a:srgbClr val="DDDDFF"/>
                    </a:solidFill>
                  </a:tcPr>
                </a:tc>
                <a:extLst>
                  <a:ext uri="{0D108BD9-81ED-4DB2-BD59-A6C34878D82A}">
                    <a16:rowId xmlns:a16="http://schemas.microsoft.com/office/drawing/2014/main" val="2248569739"/>
                  </a:ext>
                </a:extLst>
              </a:tr>
              <a:tr h="346342">
                <a:tc>
                  <a:txBody>
                    <a:bodyPr/>
                    <a:lstStyle/>
                    <a:p>
                      <a:r>
                        <a:rPr lang="id-ID" sz="1600" b="1" i="0" dirty="0">
                          <a:solidFill>
                            <a:schemeClr val="tx1"/>
                          </a:solidFill>
                          <a:effectLst/>
                          <a:latin typeface="+mn-lt"/>
                        </a:rPr>
                        <a:t>RL</a:t>
                      </a:r>
                      <a:r>
                        <a:rPr lang="id-ID" sz="1600" b="0" i="0" dirty="0">
                          <a:solidFill>
                            <a:schemeClr val="tx1"/>
                          </a:solidFill>
                          <a:effectLst/>
                          <a:latin typeface="+mn-lt"/>
                        </a:rPr>
                        <a:t> Rotate Left</a:t>
                      </a:r>
                      <a:endParaRPr lang="id-ID" sz="1600" dirty="0">
                        <a:solidFill>
                          <a:schemeClr val="tx1"/>
                        </a:solidFill>
                        <a:latin typeface="+mn-lt"/>
                      </a:endParaRPr>
                    </a:p>
                  </a:txBody>
                  <a:tcPr>
                    <a:solidFill>
                      <a:srgbClr val="C6D6F6"/>
                    </a:solidFill>
                  </a:tcPr>
                </a:tc>
                <a:tc>
                  <a:txBody>
                    <a:bodyPr/>
                    <a:lstStyle/>
                    <a:p>
                      <a:endParaRPr lang="id-ID" sz="1600" dirty="0">
                        <a:solidFill>
                          <a:schemeClr val="tx1"/>
                        </a:solidFill>
                        <a:latin typeface="+mn-lt"/>
                      </a:endParaRPr>
                    </a:p>
                  </a:txBody>
                  <a:tcPr>
                    <a:solidFill>
                      <a:srgbClr val="C6D6F6"/>
                    </a:solidFill>
                  </a:tcPr>
                </a:tc>
                <a:extLst>
                  <a:ext uri="{0D108BD9-81ED-4DB2-BD59-A6C34878D82A}">
                    <a16:rowId xmlns:a16="http://schemas.microsoft.com/office/drawing/2014/main" val="3630443235"/>
                  </a:ext>
                </a:extLst>
              </a:tr>
              <a:tr h="346342">
                <a:tc>
                  <a:txBody>
                    <a:bodyPr/>
                    <a:lstStyle/>
                    <a:p>
                      <a:r>
                        <a:rPr lang="id-ID" sz="1600" b="1" i="0" dirty="0">
                          <a:solidFill>
                            <a:schemeClr val="tx1"/>
                          </a:solidFill>
                          <a:effectLst/>
                          <a:latin typeface="+mn-lt"/>
                        </a:rPr>
                        <a:t>RLC</a:t>
                      </a:r>
                      <a:r>
                        <a:rPr lang="id-ID" sz="1600" b="0" i="0" dirty="0">
                          <a:solidFill>
                            <a:schemeClr val="tx1"/>
                          </a:solidFill>
                          <a:effectLst/>
                          <a:latin typeface="+mn-lt"/>
                        </a:rPr>
                        <a:t> Rotate Left through Carry</a:t>
                      </a:r>
                      <a:endParaRPr lang="id-ID" sz="1600" dirty="0">
                        <a:solidFill>
                          <a:schemeClr val="tx1"/>
                        </a:solidFill>
                        <a:latin typeface="+mn-lt"/>
                      </a:endParaRPr>
                    </a:p>
                  </a:txBody>
                  <a:tcPr>
                    <a:solidFill>
                      <a:srgbClr val="DDDDFF"/>
                    </a:solidFill>
                  </a:tcPr>
                </a:tc>
                <a:tc>
                  <a:txBody>
                    <a:bodyPr/>
                    <a:lstStyle/>
                    <a:p>
                      <a:endParaRPr lang="id-ID" sz="1600" dirty="0">
                        <a:solidFill>
                          <a:schemeClr val="tx1"/>
                        </a:solidFill>
                        <a:latin typeface="+mn-lt"/>
                      </a:endParaRPr>
                    </a:p>
                  </a:txBody>
                  <a:tcPr>
                    <a:solidFill>
                      <a:srgbClr val="DDDDFF"/>
                    </a:solidFill>
                  </a:tcPr>
                </a:tc>
                <a:extLst>
                  <a:ext uri="{0D108BD9-81ED-4DB2-BD59-A6C34878D82A}">
                    <a16:rowId xmlns:a16="http://schemas.microsoft.com/office/drawing/2014/main" val="3835297691"/>
                  </a:ext>
                </a:extLst>
              </a:tr>
              <a:tr h="346342">
                <a:tc>
                  <a:txBody>
                    <a:bodyPr/>
                    <a:lstStyle/>
                    <a:p>
                      <a:r>
                        <a:rPr lang="id-ID" sz="1600" b="1" i="0" dirty="0">
                          <a:solidFill>
                            <a:schemeClr val="tx1"/>
                          </a:solidFill>
                          <a:effectLst/>
                          <a:latin typeface="+mn-lt"/>
                        </a:rPr>
                        <a:t>RR</a:t>
                      </a:r>
                      <a:r>
                        <a:rPr lang="id-ID" sz="1600" b="0" i="0" dirty="0">
                          <a:solidFill>
                            <a:schemeClr val="tx1"/>
                          </a:solidFill>
                          <a:effectLst/>
                          <a:latin typeface="+mn-lt"/>
                        </a:rPr>
                        <a:t> Rotate Right</a:t>
                      </a:r>
                      <a:endParaRPr lang="id-ID" sz="1600" dirty="0">
                        <a:solidFill>
                          <a:schemeClr val="tx1"/>
                        </a:solidFill>
                        <a:latin typeface="+mn-lt"/>
                      </a:endParaRPr>
                    </a:p>
                  </a:txBody>
                  <a:tcPr>
                    <a:solidFill>
                      <a:srgbClr val="C6D6F6"/>
                    </a:solidFill>
                  </a:tcPr>
                </a:tc>
                <a:tc>
                  <a:txBody>
                    <a:bodyPr/>
                    <a:lstStyle/>
                    <a:p>
                      <a:endParaRPr lang="id-ID" sz="1600" dirty="0">
                        <a:solidFill>
                          <a:schemeClr val="tx1"/>
                        </a:solidFill>
                        <a:latin typeface="+mn-lt"/>
                      </a:endParaRPr>
                    </a:p>
                  </a:txBody>
                  <a:tcPr>
                    <a:solidFill>
                      <a:srgbClr val="C6D6F6"/>
                    </a:solidFill>
                  </a:tcPr>
                </a:tc>
                <a:extLst>
                  <a:ext uri="{0D108BD9-81ED-4DB2-BD59-A6C34878D82A}">
                    <a16:rowId xmlns:a16="http://schemas.microsoft.com/office/drawing/2014/main" val="1247245580"/>
                  </a:ext>
                </a:extLst>
              </a:tr>
            </a:tbl>
          </a:graphicData>
        </a:graphic>
      </p:graphicFrame>
      <p:pic>
        <p:nvPicPr>
          <p:cNvPr id="23556" name="Picture 4" descr="See the source image">
            <a:extLst>
              <a:ext uri="{FF2B5EF4-FFF2-40B4-BE49-F238E27FC236}">
                <a16:creationId xmlns:a16="http://schemas.microsoft.com/office/drawing/2014/main" id="{911AA598-85D1-4338-BC00-961E8D7CBD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94" r="4246"/>
          <a:stretch/>
        </p:blipFill>
        <p:spPr bwMode="auto">
          <a:xfrm>
            <a:off x="6692266" y="2638985"/>
            <a:ext cx="5322204" cy="396501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7366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2E21-F67A-4924-91A8-80466C00D45E}"/>
              </a:ext>
            </a:extLst>
          </p:cNvPr>
          <p:cNvSpPr>
            <a:spLocks noGrp="1"/>
          </p:cNvSpPr>
          <p:nvPr>
            <p:ph type="title"/>
          </p:nvPr>
        </p:nvSpPr>
        <p:spPr>
          <a:xfrm>
            <a:off x="926024" y="2286"/>
            <a:ext cx="10058400" cy="1035682"/>
          </a:xfrm>
        </p:spPr>
        <p:txBody>
          <a:bodyPr/>
          <a:lstStyle/>
          <a:p>
            <a:r>
              <a:rPr lang="en-GB" dirty="0"/>
              <a:t>Bahasa C</a:t>
            </a:r>
            <a:endParaRPr lang="id-ID" dirty="0"/>
          </a:p>
        </p:txBody>
      </p:sp>
      <p:sp>
        <p:nvSpPr>
          <p:cNvPr id="3" name="Content Placeholder 2">
            <a:extLst>
              <a:ext uri="{FF2B5EF4-FFF2-40B4-BE49-F238E27FC236}">
                <a16:creationId xmlns:a16="http://schemas.microsoft.com/office/drawing/2014/main" id="{7E3FF05B-9BBC-4152-B56A-DA850A853A68}"/>
              </a:ext>
            </a:extLst>
          </p:cNvPr>
          <p:cNvSpPr>
            <a:spLocks noGrp="1"/>
          </p:cNvSpPr>
          <p:nvPr>
            <p:ph idx="1"/>
          </p:nvPr>
        </p:nvSpPr>
        <p:spPr>
          <a:xfrm>
            <a:off x="926024" y="847550"/>
            <a:ext cx="10058400" cy="4050792"/>
          </a:xfrm>
        </p:spPr>
        <p:txBody>
          <a:bodyPr/>
          <a:lstStyle/>
          <a:p>
            <a:r>
              <a:rPr lang="id-ID" dirty="0"/>
              <a:t>Bahasa pemrogaman C adalah Bahasa tingkat menengah dan sering kali digunakan untuk </a:t>
            </a:r>
            <a:r>
              <a:rPr lang="id-ID" i="1" dirty="0"/>
              <a:t>Coding,</a:t>
            </a:r>
            <a:r>
              <a:rPr lang="id-ID" dirty="0"/>
              <a:t> selain itu dari bahasa ini lahi bahasa pemrogaman lain seperi C</a:t>
            </a:r>
            <a:r>
              <a:rPr lang="id-ID" sz="1600" dirty="0"/>
              <a:t>++</a:t>
            </a:r>
            <a:r>
              <a:rPr lang="id-ID" dirty="0"/>
              <a:t>, </a:t>
            </a:r>
            <a:r>
              <a:rPr lang="id-ID" i="1" dirty="0"/>
              <a:t>J</a:t>
            </a:r>
            <a:r>
              <a:rPr lang="id-ID" dirty="0"/>
              <a:t>ava, </a:t>
            </a:r>
            <a:r>
              <a:rPr lang="id-ID" i="1" dirty="0"/>
              <a:t>Javascript</a:t>
            </a:r>
            <a:r>
              <a:rPr lang="id-ID" dirty="0"/>
              <a:t>,dll.</a:t>
            </a:r>
          </a:p>
          <a:p>
            <a:r>
              <a:rPr lang="id-ID" dirty="0"/>
              <a:t>Bahasa C sebagai bahasa umum dalam pemrogaman, digunakan dengan beberapa aturan statement yang berkelanjutan.</a:t>
            </a:r>
          </a:p>
          <a:p>
            <a:r>
              <a:rPr lang="id-ID" dirty="0"/>
              <a:t>Contoh coding dalam Bahasa C:</a:t>
            </a:r>
          </a:p>
          <a:p>
            <a:pPr marL="0" indent="0">
              <a:buNone/>
            </a:pPr>
            <a:endParaRPr lang="id-ID" dirty="0"/>
          </a:p>
        </p:txBody>
      </p:sp>
      <p:sp>
        <p:nvSpPr>
          <p:cNvPr id="8" name="TextBox 7">
            <a:extLst>
              <a:ext uri="{FF2B5EF4-FFF2-40B4-BE49-F238E27FC236}">
                <a16:creationId xmlns:a16="http://schemas.microsoft.com/office/drawing/2014/main" id="{B7AA86C4-D7CA-4AD4-8A11-941EC2DB6EBF}"/>
              </a:ext>
            </a:extLst>
          </p:cNvPr>
          <p:cNvSpPr txBox="1"/>
          <p:nvPr/>
        </p:nvSpPr>
        <p:spPr>
          <a:xfrm>
            <a:off x="1207576" y="3429000"/>
            <a:ext cx="10370705" cy="3293209"/>
          </a:xfrm>
          <a:prstGeom prst="rect">
            <a:avLst/>
          </a:prstGeom>
          <a:noFill/>
        </p:spPr>
        <p:txBody>
          <a:bodyPr wrap="square">
            <a:spAutoFit/>
          </a:bodyPr>
          <a:lstStyle/>
          <a:p>
            <a:pPr algn="just"/>
            <a:r>
              <a:rPr lang="id-ID" sz="1600" b="1" dirty="0"/>
              <a:t>ANSI C </a:t>
            </a:r>
            <a:r>
              <a:rPr lang="id-ID" sz="1600" dirty="0"/>
              <a:t>dan </a:t>
            </a:r>
            <a:r>
              <a:rPr lang="id-ID" sz="1600" b="1" dirty="0"/>
              <a:t>ISO C</a:t>
            </a:r>
          </a:p>
          <a:p>
            <a:pPr lvl="1" algn="just"/>
            <a:r>
              <a:rPr lang="id-ID" sz="1600" b="1" dirty="0"/>
              <a:t>ANSI C </a:t>
            </a:r>
            <a:r>
              <a:rPr lang="id-ID" sz="1600" dirty="0"/>
              <a:t>adalah versi yang menjadi standar awal bahasa pemrograman C. Versi ini juga dikenal dengan </a:t>
            </a:r>
            <a:r>
              <a:rPr lang="id-ID" sz="1600" b="1" dirty="0"/>
              <a:t>C89</a:t>
            </a:r>
            <a:r>
              <a:rPr lang="id-ID" sz="1600" dirty="0"/>
              <a:t>, </a:t>
            </a:r>
            <a:r>
              <a:rPr lang="id-ID" sz="1600" b="1" dirty="0"/>
              <a:t>C90</a:t>
            </a:r>
            <a:r>
              <a:rPr lang="id-ID" sz="1600" dirty="0"/>
              <a:t>. Angka 89 dan 90 menandakan tahun diterbitkannya versi tersebut.</a:t>
            </a:r>
          </a:p>
          <a:p>
            <a:pPr algn="just"/>
            <a:r>
              <a:rPr lang="id-ID" sz="1600" b="1" dirty="0"/>
              <a:t>C99</a:t>
            </a:r>
          </a:p>
          <a:p>
            <a:pPr lvl="1" algn="just"/>
            <a:r>
              <a:rPr lang="id-ID" sz="1600" b="1" dirty="0"/>
              <a:t>C99</a:t>
            </a:r>
            <a:r>
              <a:rPr lang="id-ID" sz="1600" dirty="0"/>
              <a:t> adalah bahasa C versi tahun 1999. Pada versi ini dikenalkan beberapa fitur baru seperti inline function, tipe data baru, variable-length array, dll.</a:t>
            </a:r>
          </a:p>
          <a:p>
            <a:pPr algn="just"/>
            <a:r>
              <a:rPr lang="id-ID" sz="1600" b="1" dirty="0"/>
              <a:t>C11</a:t>
            </a:r>
          </a:p>
          <a:p>
            <a:pPr lvl="1" algn="just"/>
            <a:r>
              <a:rPr lang="id-ID" sz="1600" b="1" dirty="0"/>
              <a:t>C11</a:t>
            </a:r>
            <a:r>
              <a:rPr lang="id-ID" sz="1600" dirty="0"/>
              <a:t> adalah versi bahasa pemrograman C yang terbit pada tahun 2011. Pada versi ini ditambahkan beberapa fitur dan library seperti generic macros, anonymous structures, peningkatan dukungan terhadap unicode, atomic operation, multi-threading, dll.</a:t>
            </a:r>
          </a:p>
          <a:p>
            <a:pPr algn="just"/>
            <a:r>
              <a:rPr lang="id-ID" sz="1600" b="1" dirty="0"/>
              <a:t>C18</a:t>
            </a:r>
          </a:p>
          <a:p>
            <a:pPr lvl="1" algn="just"/>
            <a:r>
              <a:rPr lang="id-ID" sz="1600" b="1" dirty="0"/>
              <a:t>C18</a:t>
            </a:r>
            <a:r>
              <a:rPr lang="id-ID" sz="1600" dirty="0"/>
              <a:t> adalah versi bahasa pemrograman C yang terbit pada bulan Juni 2018. </a:t>
            </a:r>
            <a:r>
              <a:rPr lang="id-ID" sz="1600" b="1" dirty="0"/>
              <a:t>C18</a:t>
            </a:r>
            <a:r>
              <a:rPr lang="id-ID" sz="1600" dirty="0"/>
              <a:t> adalah versi yang menjadi standar saat ini.</a:t>
            </a:r>
          </a:p>
        </p:txBody>
      </p:sp>
    </p:spTree>
    <p:extLst>
      <p:ext uri="{BB962C8B-B14F-4D97-AF65-F5344CB8AC3E}">
        <p14:creationId xmlns:p14="http://schemas.microsoft.com/office/powerpoint/2010/main" val="30330283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C008248-7A3B-4EA3-BBD3-9488FE19D5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16" r="20308"/>
          <a:stretch/>
        </p:blipFill>
        <p:spPr bwMode="auto">
          <a:xfrm>
            <a:off x="612754" y="544749"/>
            <a:ext cx="8199078" cy="57324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2051268-40EC-4202-BC5B-A82686042810}"/>
              </a:ext>
            </a:extLst>
          </p:cNvPr>
          <p:cNvSpPr txBox="1"/>
          <p:nvPr/>
        </p:nvSpPr>
        <p:spPr>
          <a:xfrm>
            <a:off x="6642721" y="5446465"/>
            <a:ext cx="2169111" cy="307777"/>
          </a:xfrm>
          <a:prstGeom prst="rect">
            <a:avLst/>
          </a:prstGeom>
          <a:noFill/>
        </p:spPr>
        <p:txBody>
          <a:bodyPr wrap="square" rtlCol="0">
            <a:spAutoFit/>
          </a:bodyPr>
          <a:lstStyle/>
          <a:p>
            <a:r>
              <a:rPr lang="id-ID" sz="1400" dirty="0">
                <a:latin typeface="A Gentle Touch" panose="02000603000000000000" pitchFamily="2" charset="0"/>
                <a:ea typeface="A Gentle Touch" panose="02000603000000000000" pitchFamily="2" charset="0"/>
              </a:rPr>
              <a:t>Medium Leangue Program </a:t>
            </a:r>
            <a:r>
              <a:rPr lang="id-ID" sz="1400" dirty="0">
                <a:ea typeface="A Gentle Touch" panose="02000603000000000000" pitchFamily="2" charset="0"/>
              </a:rPr>
              <a:t>( C )</a:t>
            </a:r>
            <a:endParaRPr lang="id-ID" sz="1400" dirty="0">
              <a:latin typeface="A Gentle Touch" panose="02000603000000000000" pitchFamily="2" charset="0"/>
              <a:ea typeface="A Gentle Touch" panose="02000603000000000000" pitchFamily="2" charset="0"/>
            </a:endParaRPr>
          </a:p>
        </p:txBody>
      </p:sp>
    </p:spTree>
    <p:extLst>
      <p:ext uri="{BB962C8B-B14F-4D97-AF65-F5344CB8AC3E}">
        <p14:creationId xmlns:p14="http://schemas.microsoft.com/office/powerpoint/2010/main" val="5427909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2B0A7-098D-4CF2-B6DC-B41B249F11B4}"/>
              </a:ext>
            </a:extLst>
          </p:cNvPr>
          <p:cNvSpPr>
            <a:spLocks noGrp="1"/>
          </p:cNvSpPr>
          <p:nvPr>
            <p:ph type="title"/>
          </p:nvPr>
        </p:nvSpPr>
        <p:spPr>
          <a:xfrm>
            <a:off x="356926" y="66178"/>
            <a:ext cx="10058400" cy="1609344"/>
          </a:xfrm>
        </p:spPr>
        <p:txBody>
          <a:bodyPr/>
          <a:lstStyle/>
          <a:p>
            <a:r>
              <a:rPr lang="id-ID" dirty="0"/>
              <a:t>High leanguage program</a:t>
            </a:r>
          </a:p>
        </p:txBody>
      </p:sp>
      <p:pic>
        <p:nvPicPr>
          <p:cNvPr id="22530" name="Picture 2">
            <a:extLst>
              <a:ext uri="{FF2B5EF4-FFF2-40B4-BE49-F238E27FC236}">
                <a16:creationId xmlns:a16="http://schemas.microsoft.com/office/drawing/2014/main" id="{A5BD18E8-7E1B-40DC-8035-40128F862F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477"/>
          <a:stretch/>
        </p:blipFill>
        <p:spPr bwMode="auto">
          <a:xfrm>
            <a:off x="5398333" y="2673148"/>
            <a:ext cx="5998301" cy="367309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BA3E61D4-5CD4-4D1E-AF70-F8A64237FC4B}"/>
              </a:ext>
            </a:extLst>
          </p:cNvPr>
          <p:cNvSpPr txBox="1">
            <a:spLocks/>
          </p:cNvSpPr>
          <p:nvPr/>
        </p:nvSpPr>
        <p:spPr>
          <a:xfrm>
            <a:off x="369132" y="1675522"/>
            <a:ext cx="11027501" cy="405079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gn="just"/>
            <a:r>
              <a:rPr lang="id-ID" dirty="0"/>
              <a:t>Bahasa tingkat tinggi kerap dapat kita menikmati outputnya secara nyata, karna bentuk dari bahasa tersebut lebih cenderung seperti perilaku keseharian kita, sehingga itu memudahkan manusia menyelesaikan sebuah persoalan tanpa ada batas relative kemampuan penerjemah.</a:t>
            </a:r>
          </a:p>
          <a:p>
            <a:pPr algn="just"/>
            <a:r>
              <a:rPr lang="id-ID" dirty="0"/>
              <a:t>Contoh diantaranya adalah bahasa Java</a:t>
            </a:r>
          </a:p>
          <a:p>
            <a:pPr lvl="1" algn="just">
              <a:buFont typeface="Arial" panose="020B0604020202020204" pitchFamily="34" charset="0"/>
              <a:buChar char="•"/>
            </a:pPr>
            <a:r>
              <a:rPr lang="id-ID" dirty="0"/>
              <a:t>Pascal</a:t>
            </a:r>
          </a:p>
          <a:p>
            <a:pPr lvl="1" algn="just">
              <a:buFont typeface="Arial" panose="020B0604020202020204" pitchFamily="34" charset="0"/>
              <a:buChar char="•"/>
            </a:pPr>
            <a:r>
              <a:rPr lang="id-ID" dirty="0"/>
              <a:t>Python</a:t>
            </a:r>
          </a:p>
          <a:p>
            <a:pPr lvl="1" algn="just">
              <a:buFont typeface="Arial" panose="020B0604020202020204" pitchFamily="34" charset="0"/>
              <a:buChar char="•"/>
            </a:pPr>
            <a:r>
              <a:rPr lang="id-ID" dirty="0"/>
              <a:t>Visual Basic</a:t>
            </a:r>
          </a:p>
          <a:p>
            <a:pPr lvl="1" algn="just">
              <a:buFont typeface="Arial" panose="020B0604020202020204" pitchFamily="34" charset="0"/>
              <a:buChar char="•"/>
            </a:pPr>
            <a:r>
              <a:rPr lang="id-ID" dirty="0"/>
              <a:t>ADA</a:t>
            </a:r>
          </a:p>
          <a:p>
            <a:pPr lvl="1" algn="just">
              <a:buFont typeface="Arial" panose="020B0604020202020204" pitchFamily="34" charset="0"/>
              <a:buChar char="•"/>
            </a:pPr>
            <a:r>
              <a:rPr lang="id-ID" dirty="0"/>
              <a:t>Basic</a:t>
            </a:r>
          </a:p>
          <a:p>
            <a:pPr lvl="1" algn="just">
              <a:buFont typeface="Arial" panose="020B0604020202020204" pitchFamily="34" charset="0"/>
              <a:buChar char="•"/>
            </a:pPr>
            <a:r>
              <a:rPr lang="id-ID" dirty="0"/>
              <a:t>COBOL</a:t>
            </a:r>
          </a:p>
          <a:p>
            <a:pPr lvl="1" algn="just">
              <a:buFont typeface="Arial" panose="020B0604020202020204" pitchFamily="34" charset="0"/>
              <a:buChar char="•"/>
            </a:pPr>
            <a:r>
              <a:rPr lang="id-ID" dirty="0"/>
              <a:t>FORTRAN</a:t>
            </a:r>
          </a:p>
          <a:p>
            <a:pPr lvl="1" algn="just">
              <a:buFont typeface="Arial" panose="020B0604020202020204" pitchFamily="34" charset="0"/>
              <a:buChar char="•"/>
            </a:pPr>
            <a:r>
              <a:rPr lang="id-ID" dirty="0"/>
              <a:t>dll.</a:t>
            </a:r>
          </a:p>
        </p:txBody>
      </p:sp>
      <p:sp>
        <p:nvSpPr>
          <p:cNvPr id="6" name="TextBox 5">
            <a:extLst>
              <a:ext uri="{FF2B5EF4-FFF2-40B4-BE49-F238E27FC236}">
                <a16:creationId xmlns:a16="http://schemas.microsoft.com/office/drawing/2014/main" id="{4ADCA5B3-92F5-401C-8FEF-D3D98BE5B5B3}"/>
              </a:ext>
            </a:extLst>
          </p:cNvPr>
          <p:cNvSpPr txBox="1"/>
          <p:nvPr/>
        </p:nvSpPr>
        <p:spPr>
          <a:xfrm>
            <a:off x="8527685" y="5968161"/>
            <a:ext cx="2766389" cy="378085"/>
          </a:xfrm>
          <a:prstGeom prst="rect">
            <a:avLst/>
          </a:prstGeom>
          <a:noFill/>
        </p:spPr>
        <p:txBody>
          <a:bodyPr wrap="square" rtlCol="0">
            <a:spAutoFit/>
          </a:bodyPr>
          <a:lstStyle/>
          <a:p>
            <a:r>
              <a:rPr lang="id-ID" dirty="0">
                <a:latin typeface="A Gentle Touch" panose="02000603000000000000" pitchFamily="2" charset="0"/>
                <a:ea typeface="A Gentle Touch" panose="02000603000000000000" pitchFamily="2" charset="0"/>
              </a:rPr>
              <a:t>High Leanguage Program </a:t>
            </a:r>
            <a:r>
              <a:rPr lang="id-ID" dirty="0">
                <a:solidFill>
                  <a:schemeClr val="bg1">
                    <a:lumMod val="65000"/>
                  </a:schemeClr>
                </a:solidFill>
                <a:latin typeface="+mj-lt"/>
                <a:ea typeface="A Gentle Touch" panose="02000603000000000000" pitchFamily="2" charset="0"/>
              </a:rPr>
              <a:t>(</a:t>
            </a:r>
            <a:r>
              <a:rPr lang="id-ID" i="1" dirty="0">
                <a:solidFill>
                  <a:schemeClr val="bg1">
                    <a:lumMod val="65000"/>
                  </a:schemeClr>
                </a:solidFill>
                <a:latin typeface="+mj-lt"/>
                <a:ea typeface="A Gentle Touch" panose="02000603000000000000" pitchFamily="2" charset="0"/>
              </a:rPr>
              <a:t>Java)</a:t>
            </a:r>
            <a:endParaRPr lang="id-ID" dirty="0">
              <a:solidFill>
                <a:schemeClr val="bg1">
                  <a:lumMod val="65000"/>
                </a:schemeClr>
              </a:solidFill>
              <a:latin typeface="A Gentle Touch" panose="02000603000000000000" pitchFamily="2" charset="0"/>
              <a:ea typeface="A Gentle Touch" panose="02000603000000000000" pitchFamily="2" charset="0"/>
            </a:endParaRPr>
          </a:p>
        </p:txBody>
      </p:sp>
    </p:spTree>
    <p:extLst>
      <p:ext uri="{BB962C8B-B14F-4D97-AF65-F5344CB8AC3E}">
        <p14:creationId xmlns:p14="http://schemas.microsoft.com/office/powerpoint/2010/main" val="58313486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229</TotalTime>
  <Words>1085</Words>
  <Application>Microsoft Office PowerPoint</Application>
  <PresentationFormat>Widescreen</PresentationFormat>
  <Paragraphs>316</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Roboto</vt:lpstr>
      <vt:lpstr>A Gentle Touch</vt:lpstr>
      <vt:lpstr>Arial</vt:lpstr>
      <vt:lpstr>Calibri</vt:lpstr>
      <vt:lpstr>Calibri Light</vt:lpstr>
      <vt:lpstr>Times New Roman</vt:lpstr>
      <vt:lpstr>Wingdings</vt:lpstr>
      <vt:lpstr>Office Theme</vt:lpstr>
      <vt:lpstr>Mata Kuliah Bahasa dan Logaritma</vt:lpstr>
      <vt:lpstr>PowerPoint Presentation</vt:lpstr>
      <vt:lpstr>Jenis-jenis bahasa pemrograman</vt:lpstr>
      <vt:lpstr>Assembly leanguage</vt:lpstr>
      <vt:lpstr>PowerPoint Presentation</vt:lpstr>
      <vt:lpstr>PowerPoint Presentation</vt:lpstr>
      <vt:lpstr>Bahasa C</vt:lpstr>
      <vt:lpstr>PowerPoint Presentation</vt:lpstr>
      <vt:lpstr>High leanguage program</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Mata Kuliah Bahasa dan Logaritma</dc:title>
  <dc:creator>XiN ががひ</dc:creator>
  <cp:lastModifiedBy>XiN ががひ</cp:lastModifiedBy>
  <cp:revision>1</cp:revision>
  <dcterms:created xsi:type="dcterms:W3CDTF">2020-09-26T21:19:40Z</dcterms:created>
  <dcterms:modified xsi:type="dcterms:W3CDTF">2020-09-27T01:08:40Z</dcterms:modified>
</cp:coreProperties>
</file>